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4" r:id="rId2"/>
    <p:sldId id="273" r:id="rId3"/>
    <p:sldId id="496" r:id="rId4"/>
    <p:sldId id="440" r:id="rId5"/>
    <p:sldId id="311" r:id="rId6"/>
    <p:sldId id="2896" r:id="rId7"/>
    <p:sldId id="2840" r:id="rId8"/>
    <p:sldId id="2894" r:id="rId9"/>
    <p:sldId id="2829" r:id="rId10"/>
    <p:sldId id="301" r:id="rId11"/>
    <p:sldId id="518" r:id="rId12"/>
    <p:sldId id="2857" r:id="rId13"/>
    <p:sldId id="2885" r:id="rId14"/>
    <p:sldId id="2868" r:id="rId15"/>
    <p:sldId id="2855" r:id="rId16"/>
    <p:sldId id="2876" r:id="rId17"/>
    <p:sldId id="2887" r:id="rId18"/>
    <p:sldId id="2879" r:id="rId19"/>
    <p:sldId id="2881" r:id="rId20"/>
    <p:sldId id="2882" r:id="rId21"/>
    <p:sldId id="2904" r:id="rId22"/>
    <p:sldId id="2905" r:id="rId23"/>
    <p:sldId id="2906" r:id="rId24"/>
    <p:sldId id="2877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Boligprisindekser. Utvalgte europeiske land. 1999Q4-2021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Sheet1!$P$189</c:f>
              <c:strCache>
                <c:ptCount val="1"/>
                <c:pt idx="0">
                  <c:v>Belgia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Sheet1!$P$190:$P$276</c:f>
              <c:numCache>
                <c:formatCode>General</c:formatCode>
                <c:ptCount val="87"/>
                <c:pt idx="0">
                  <c:v>1</c:v>
                </c:pt>
                <c:pt idx="1">
                  <c:v>1.0106560308598529</c:v>
                </c:pt>
                <c:pt idx="2">
                  <c:v>1.0215345658020447</c:v>
                </c:pt>
                <c:pt idx="3">
                  <c:v>1.0337138815720424</c:v>
                </c:pt>
                <c:pt idx="4">
                  <c:v>1.0474272866953305</c:v>
                </c:pt>
                <c:pt idx="5">
                  <c:v>1.0603472675493657</c:v>
                </c:pt>
                <c:pt idx="6">
                  <c:v>1.0719136585450386</c:v>
                </c:pt>
                <c:pt idx="7">
                  <c:v>1.0828453105245697</c:v>
                </c:pt>
                <c:pt idx="8">
                  <c:v>1.0951051737677453</c:v>
                </c:pt>
                <c:pt idx="9">
                  <c:v>1.1107296604084236</c:v>
                </c:pt>
                <c:pt idx="10">
                  <c:v>1.1287022002073348</c:v>
                </c:pt>
                <c:pt idx="11">
                  <c:v>1.1478411510128319</c:v>
                </c:pt>
                <c:pt idx="12">
                  <c:v>1.1656777293760858</c:v>
                </c:pt>
                <c:pt idx="13">
                  <c:v>1.1820420311317665</c:v>
                </c:pt>
                <c:pt idx="14">
                  <c:v>1.1986191937883188</c:v>
                </c:pt>
                <c:pt idx="15">
                  <c:v>1.2157809313841246</c:v>
                </c:pt>
                <c:pt idx="16">
                  <c:v>1.2338809093620111</c:v>
                </c:pt>
                <c:pt idx="17">
                  <c:v>1.2513519107599116</c:v>
                </c:pt>
                <c:pt idx="18">
                  <c:v>1.2718849264671286</c:v>
                </c:pt>
                <c:pt idx="19">
                  <c:v>1.3002188150689578</c:v>
                </c:pt>
                <c:pt idx="20">
                  <c:v>1.338225052433321</c:v>
                </c:pt>
                <c:pt idx="21">
                  <c:v>1.3841925517444915</c:v>
                </c:pt>
                <c:pt idx="22">
                  <c:v>1.432207387036218</c:v>
                </c:pt>
                <c:pt idx="23">
                  <c:v>1.4803078787681327</c:v>
                </c:pt>
                <c:pt idx="24">
                  <c:v>1.5273963864265787</c:v>
                </c:pt>
                <c:pt idx="25">
                  <c:v>1.5716464416674774</c:v>
                </c:pt>
                <c:pt idx="26">
                  <c:v>1.6128706736615259</c:v>
                </c:pt>
                <c:pt idx="27">
                  <c:v>1.651516117990244</c:v>
                </c:pt>
                <c:pt idx="28">
                  <c:v>1.6895453400259648</c:v>
                </c:pt>
                <c:pt idx="29">
                  <c:v>1.7275242588734145</c:v>
                </c:pt>
                <c:pt idx="30">
                  <c:v>1.7623458239331791</c:v>
                </c:pt>
                <c:pt idx="31">
                  <c:v>1.7926829135721081</c:v>
                </c:pt>
                <c:pt idx="32">
                  <c:v>1.8202903485604089</c:v>
                </c:pt>
                <c:pt idx="33">
                  <c:v>1.8441141027133809</c:v>
                </c:pt>
                <c:pt idx="34">
                  <c:v>1.8614193662559806</c:v>
                </c:pt>
                <c:pt idx="35">
                  <c:v>1.8694171588890673</c:v>
                </c:pt>
                <c:pt idx="36">
                  <c:v>1.8687319679260574</c:v>
                </c:pt>
                <c:pt idx="37">
                  <c:v>1.8638324337017897</c:v>
                </c:pt>
                <c:pt idx="38">
                  <c:v>1.8618612283096292</c:v>
                </c:pt>
                <c:pt idx="39">
                  <c:v>1.8686666002208741</c:v>
                </c:pt>
                <c:pt idx="40">
                  <c:v>1.8832502295550615</c:v>
                </c:pt>
                <c:pt idx="41">
                  <c:v>1.9044357716823073</c:v>
                </c:pt>
                <c:pt idx="42">
                  <c:v>1.9280103444354961</c:v>
                </c:pt>
                <c:pt idx="43">
                  <c:v>1.9519387358970552</c:v>
                </c:pt>
                <c:pt idx="44">
                  <c:v>1.9755028117999254</c:v>
                </c:pt>
                <c:pt idx="45">
                  <c:v>1.9968807315164792</c:v>
                </c:pt>
                <c:pt idx="46">
                  <c:v>2.0162542823012339</c:v>
                </c:pt>
                <c:pt idx="47">
                  <c:v>2.0333042056221275</c:v>
                </c:pt>
                <c:pt idx="48">
                  <c:v>2.0483572722065926</c:v>
                </c:pt>
                <c:pt idx="49">
                  <c:v>2.0608711640002308</c:v>
                </c:pt>
                <c:pt idx="50">
                  <c:v>2.0685433041118921</c:v>
                </c:pt>
                <c:pt idx="51">
                  <c:v>2.0729110156956239</c:v>
                </c:pt>
                <c:pt idx="52">
                  <c:v>2.075910982815524</c:v>
                </c:pt>
                <c:pt idx="53">
                  <c:v>2.0778542995072287</c:v>
                </c:pt>
                <c:pt idx="54">
                  <c:v>2.0767854786277877</c:v>
                </c:pt>
                <c:pt idx="55">
                  <c:v>2.0737327894341377</c:v>
                </c:pt>
                <c:pt idx="56">
                  <c:v>2.0697360356406946</c:v>
                </c:pt>
                <c:pt idx="57">
                  <c:v>2.0682476831897207</c:v>
                </c:pt>
                <c:pt idx="58">
                  <c:v>2.0701282881697245</c:v>
                </c:pt>
                <c:pt idx="59">
                  <c:v>2.073357118659799</c:v>
                </c:pt>
                <c:pt idx="60">
                  <c:v>2.0780407064426991</c:v>
                </c:pt>
                <c:pt idx="61">
                  <c:v>2.0807317542288351</c:v>
                </c:pt>
                <c:pt idx="62">
                  <c:v>2.0867397668665264</c:v>
                </c:pt>
                <c:pt idx="63">
                  <c:v>2.0941373490270352</c:v>
                </c:pt>
                <c:pt idx="64">
                  <c:v>2.1021544345154743</c:v>
                </c:pt>
                <c:pt idx="65">
                  <c:v>2.1131443379482491</c:v>
                </c:pt>
                <c:pt idx="66">
                  <c:v>2.1283995561687439</c:v>
                </c:pt>
                <c:pt idx="67">
                  <c:v>2.1464512852289066</c:v>
                </c:pt>
                <c:pt idx="68">
                  <c:v>2.1652441464583103</c:v>
                </c:pt>
                <c:pt idx="69">
                  <c:v>2.1839811102251652</c:v>
                </c:pt>
                <c:pt idx="70">
                  <c:v>2.2001349716431515</c:v>
                </c:pt>
                <c:pt idx="71">
                  <c:v>2.2162878255053799</c:v>
                </c:pt>
                <c:pt idx="72">
                  <c:v>2.2314533568176773</c:v>
                </c:pt>
                <c:pt idx="73">
                  <c:v>2.2467894420821795</c:v>
                </c:pt>
                <c:pt idx="74">
                  <c:v>2.2619052787153109</c:v>
                </c:pt>
                <c:pt idx="75">
                  <c:v>2.2782447281319103</c:v>
                </c:pt>
                <c:pt idx="76">
                  <c:v>2.2985686186282837</c:v>
                </c:pt>
                <c:pt idx="77">
                  <c:v>2.3226848472151</c:v>
                </c:pt>
                <c:pt idx="78">
                  <c:v>2.3466801316013384</c:v>
                </c:pt>
                <c:pt idx="79">
                  <c:v>2.3708930006446671</c:v>
                </c:pt>
                <c:pt idx="80">
                  <c:v>2.3942307690637099</c:v>
                </c:pt>
                <c:pt idx="81">
                  <c:v>2.4176287655984452</c:v>
                </c:pt>
                <c:pt idx="82">
                  <c:v>2.4475503830095851</c:v>
                </c:pt>
                <c:pt idx="83">
                  <c:v>2.4852635062756949</c:v>
                </c:pt>
                <c:pt idx="84">
                  <c:v>2.5314830403116679</c:v>
                </c:pt>
                <c:pt idx="85">
                  <c:v>2.5831365770316252</c:v>
                </c:pt>
                <c:pt idx="86">
                  <c:v>2.6374390809624666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98-4395-BBD2-9B47CC7C1037}"/>
            </c:ext>
          </c:extLst>
        </c:ser>
        <c:ser>
          <c:idx val="1"/>
          <c:order val="1"/>
          <c:tx>
            <c:strRef>
              <c:f>Sheet1!$Q$189</c:f>
              <c:strCache>
                <c:ptCount val="1"/>
                <c:pt idx="0">
                  <c:v>Sveits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Sheet1!$Q$190:$Q$276</c:f>
              <c:numCache>
                <c:formatCode>General</c:formatCode>
                <c:ptCount val="87"/>
                <c:pt idx="0">
                  <c:v>1</c:v>
                </c:pt>
                <c:pt idx="1">
                  <c:v>1.0011876228357266</c:v>
                </c:pt>
                <c:pt idx="2">
                  <c:v>1.0081847411597138</c:v>
                </c:pt>
                <c:pt idx="3">
                  <c:v>1.0140753391827819</c:v>
                </c:pt>
                <c:pt idx="4">
                  <c:v>1.0173957595440095</c:v>
                </c:pt>
                <c:pt idx="5">
                  <c:v>1.0210611993668317</c:v>
                </c:pt>
                <c:pt idx="6">
                  <c:v>1.0273227047497415</c:v>
                </c:pt>
                <c:pt idx="7">
                  <c:v>1.0339406862395448</c:v>
                </c:pt>
                <c:pt idx="8">
                  <c:v>1.0444799925346833</c:v>
                </c:pt>
                <c:pt idx="9">
                  <c:v>1.0588562210455887</c:v>
                </c:pt>
                <c:pt idx="10">
                  <c:v>1.0694457913221251</c:v>
                </c:pt>
                <c:pt idx="11">
                  <c:v>1.0808904550633143</c:v>
                </c:pt>
                <c:pt idx="12">
                  <c:v>1.092984702050892</c:v>
                </c:pt>
                <c:pt idx="13">
                  <c:v>1.1006171007423216</c:v>
                </c:pt>
                <c:pt idx="14">
                  <c:v>1.1073835214250187</c:v>
                </c:pt>
                <c:pt idx="15">
                  <c:v>1.1139878740113267</c:v>
                </c:pt>
                <c:pt idx="16">
                  <c:v>1.1190494464798284</c:v>
                </c:pt>
                <c:pt idx="17">
                  <c:v>1.126013086940469</c:v>
                </c:pt>
                <c:pt idx="18">
                  <c:v>1.1313532707498895</c:v>
                </c:pt>
                <c:pt idx="19">
                  <c:v>1.1381043354564611</c:v>
                </c:pt>
                <c:pt idx="20">
                  <c:v>1.1419275479651272</c:v>
                </c:pt>
                <c:pt idx="21">
                  <c:v>1.1431296726857256</c:v>
                </c:pt>
                <c:pt idx="22">
                  <c:v>1.144132952639213</c:v>
                </c:pt>
                <c:pt idx="23">
                  <c:v>1.1511177512762785</c:v>
                </c:pt>
                <c:pt idx="24">
                  <c:v>1.1598097170886041</c:v>
                </c:pt>
                <c:pt idx="25">
                  <c:v>1.1688150120688747</c:v>
                </c:pt>
                <c:pt idx="26">
                  <c:v>1.1753628401228018</c:v>
                </c:pt>
                <c:pt idx="27">
                  <c:v>1.1782923218825643</c:v>
                </c:pt>
                <c:pt idx="28">
                  <c:v>1.1845843377851397</c:v>
                </c:pt>
                <c:pt idx="29">
                  <c:v>1.1936131260135427</c:v>
                </c:pt>
                <c:pt idx="30">
                  <c:v>1.1970705095620442</c:v>
                </c:pt>
                <c:pt idx="31">
                  <c:v>1.2007315656920752</c:v>
                </c:pt>
                <c:pt idx="32">
                  <c:v>1.2053324154309437</c:v>
                </c:pt>
                <c:pt idx="33">
                  <c:v>1.2128600999885173</c:v>
                </c:pt>
                <c:pt idx="34">
                  <c:v>1.2267617552335968</c:v>
                </c:pt>
                <c:pt idx="35">
                  <c:v>1.241082681844748</c:v>
                </c:pt>
                <c:pt idx="36">
                  <c:v>1.2532080440125859</c:v>
                </c:pt>
                <c:pt idx="37">
                  <c:v>1.2690604664860279</c:v>
                </c:pt>
                <c:pt idx="38">
                  <c:v>1.2846972000945331</c:v>
                </c:pt>
                <c:pt idx="39">
                  <c:v>1.300952722394312</c:v>
                </c:pt>
                <c:pt idx="40">
                  <c:v>1.3196842106443503</c:v>
                </c:pt>
                <c:pt idx="41">
                  <c:v>1.333196077865177</c:v>
                </c:pt>
                <c:pt idx="42">
                  <c:v>1.3467180081629599</c:v>
                </c:pt>
                <c:pt idx="43">
                  <c:v>1.3628785343015597</c:v>
                </c:pt>
                <c:pt idx="44">
                  <c:v>1.3789142183522844</c:v>
                </c:pt>
                <c:pt idx="45">
                  <c:v>1.3917458022281595</c:v>
                </c:pt>
                <c:pt idx="46">
                  <c:v>1.4047154980746519</c:v>
                </c:pt>
                <c:pt idx="47">
                  <c:v>1.4174347115121348</c:v>
                </c:pt>
                <c:pt idx="48">
                  <c:v>1.4329655563768406</c:v>
                </c:pt>
                <c:pt idx="49">
                  <c:v>1.4469883158338146</c:v>
                </c:pt>
                <c:pt idx="50">
                  <c:v>1.4553688866861321</c:v>
                </c:pt>
                <c:pt idx="51">
                  <c:v>1.469006887926406</c:v>
                </c:pt>
                <c:pt idx="52">
                  <c:v>1.4874710816147878</c:v>
                </c:pt>
                <c:pt idx="53">
                  <c:v>1.5067896573694133</c:v>
                </c:pt>
                <c:pt idx="54">
                  <c:v>1.5242918518587814</c:v>
                </c:pt>
                <c:pt idx="55">
                  <c:v>1.5368901874141376</c:v>
                </c:pt>
                <c:pt idx="56">
                  <c:v>1.5460911891959388</c:v>
                </c:pt>
                <c:pt idx="57">
                  <c:v>1.546792862873009</c:v>
                </c:pt>
                <c:pt idx="58">
                  <c:v>1.5513036950366783</c:v>
                </c:pt>
                <c:pt idx="59">
                  <c:v>1.5571326652289026</c:v>
                </c:pt>
                <c:pt idx="60">
                  <c:v>1.5648821825293833</c:v>
                </c:pt>
                <c:pt idx="61">
                  <c:v>1.5751734689362518</c:v>
                </c:pt>
                <c:pt idx="62">
                  <c:v>1.5828381928072217</c:v>
                </c:pt>
                <c:pt idx="63">
                  <c:v>1.5884797545713039</c:v>
                </c:pt>
                <c:pt idx="64">
                  <c:v>1.5948448634029524</c:v>
                </c:pt>
                <c:pt idx="65">
                  <c:v>1.5992725191776891</c:v>
                </c:pt>
                <c:pt idx="66">
                  <c:v>1.604520373030345</c:v>
                </c:pt>
                <c:pt idx="67">
                  <c:v>1.6114931145334963</c:v>
                </c:pt>
                <c:pt idx="68">
                  <c:v>1.6216576151700401</c:v>
                </c:pt>
                <c:pt idx="69">
                  <c:v>1.6328425723055771</c:v>
                </c:pt>
                <c:pt idx="70">
                  <c:v>1.6407394800520514</c:v>
                </c:pt>
                <c:pt idx="71">
                  <c:v>1.6491081809022523</c:v>
                </c:pt>
                <c:pt idx="72">
                  <c:v>1.6579097949580142</c:v>
                </c:pt>
                <c:pt idx="73">
                  <c:v>1.6623129971123141</c:v>
                </c:pt>
                <c:pt idx="74">
                  <c:v>1.6641639939706183</c:v>
                </c:pt>
                <c:pt idx="75">
                  <c:v>1.6671155909871009</c:v>
                </c:pt>
                <c:pt idx="76">
                  <c:v>1.6644726716071421</c:v>
                </c:pt>
                <c:pt idx="77">
                  <c:v>1.6647357423503524</c:v>
                </c:pt>
                <c:pt idx="78">
                  <c:v>1.6679477669741625</c:v>
                </c:pt>
                <c:pt idx="79">
                  <c:v>1.6756791979281724</c:v>
                </c:pt>
                <c:pt idx="80">
                  <c:v>1.6804110726393102</c:v>
                </c:pt>
                <c:pt idx="81">
                  <c:v>1.6856249730026223</c:v>
                </c:pt>
                <c:pt idx="82">
                  <c:v>1.700587904910223</c:v>
                </c:pt>
                <c:pt idx="83">
                  <c:v>1.7233979308376202</c:v>
                </c:pt>
                <c:pt idx="84">
                  <c:v>1.7539239213503564</c:v>
                </c:pt>
                <c:pt idx="85">
                  <c:v>1.7847227753289476</c:v>
                </c:pt>
                <c:pt idx="86">
                  <c:v>1.8154478194530714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98-4395-BBD2-9B47CC7C1037}"/>
            </c:ext>
          </c:extLst>
        </c:ser>
        <c:ser>
          <c:idx val="2"/>
          <c:order val="2"/>
          <c:tx>
            <c:strRef>
              <c:f>Sheet1!$R$189</c:f>
              <c:strCache>
                <c:ptCount val="1"/>
                <c:pt idx="0">
                  <c:v>Tyskland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Sheet1!$R$190:$R$276</c:f>
              <c:numCache>
                <c:formatCode>General</c:formatCode>
                <c:ptCount val="87"/>
                <c:pt idx="0">
                  <c:v>1</c:v>
                </c:pt>
                <c:pt idx="1">
                  <c:v>1.0027795529078969</c:v>
                </c:pt>
                <c:pt idx="2">
                  <c:v>1.0042631385279936</c:v>
                </c:pt>
                <c:pt idx="3">
                  <c:v>1.0095681171212618</c:v>
                </c:pt>
                <c:pt idx="4">
                  <c:v>1.0129034545799784</c:v>
                </c:pt>
                <c:pt idx="5">
                  <c:v>1.0161243038361629</c:v>
                </c:pt>
                <c:pt idx="6">
                  <c:v>1.0161682458633614</c:v>
                </c:pt>
                <c:pt idx="7">
                  <c:v>1.0106644678171779</c:v>
                </c:pt>
                <c:pt idx="8">
                  <c:v>1.0006498240995083</c:v>
                </c:pt>
                <c:pt idx="9">
                  <c:v>0.99848957464154797</c:v>
                </c:pt>
                <c:pt idx="10">
                  <c:v>1.0008284812451813</c:v>
                </c:pt>
                <c:pt idx="11">
                  <c:v>0.99767965308153672</c:v>
                </c:pt>
                <c:pt idx="12">
                  <c:v>0.99206566223503612</c:v>
                </c:pt>
                <c:pt idx="13">
                  <c:v>0.99796303839670675</c:v>
                </c:pt>
                <c:pt idx="14">
                  <c:v>1.0061815709763196</c:v>
                </c:pt>
                <c:pt idx="15">
                  <c:v>1.0025094478842369</c:v>
                </c:pt>
                <c:pt idx="16">
                  <c:v>0.99536062633566602</c:v>
                </c:pt>
                <c:pt idx="17">
                  <c:v>0.99605638305272093</c:v>
                </c:pt>
                <c:pt idx="18">
                  <c:v>0.98842001947693781</c:v>
                </c:pt>
                <c:pt idx="19">
                  <c:v>0.9797534289767349</c:v>
                </c:pt>
                <c:pt idx="20">
                  <c:v>0.97535991044492654</c:v>
                </c:pt>
                <c:pt idx="21">
                  <c:v>0.99166418378816257</c:v>
                </c:pt>
                <c:pt idx="22">
                  <c:v>0.99315939161602906</c:v>
                </c:pt>
                <c:pt idx="23">
                  <c:v>0.99862980372757615</c:v>
                </c:pt>
                <c:pt idx="24">
                  <c:v>0.99052860725482184</c:v>
                </c:pt>
                <c:pt idx="25">
                  <c:v>0.99362521214088184</c:v>
                </c:pt>
                <c:pt idx="26">
                  <c:v>0.9950104796508128</c:v>
                </c:pt>
                <c:pt idx="27">
                  <c:v>0.98741050289699128</c:v>
                </c:pt>
                <c:pt idx="28">
                  <c:v>0.98277367904032853</c:v>
                </c:pt>
                <c:pt idx="29">
                  <c:v>0.96859211516666477</c:v>
                </c:pt>
                <c:pt idx="30">
                  <c:v>0.96884096285706089</c:v>
                </c:pt>
                <c:pt idx="31">
                  <c:v>0.96913455809867211</c:v>
                </c:pt>
                <c:pt idx="32">
                  <c:v>0.97192217835614336</c:v>
                </c:pt>
                <c:pt idx="33">
                  <c:v>0.9783901547859617</c:v>
                </c:pt>
                <c:pt idx="34">
                  <c:v>0.97877807356829927</c:v>
                </c:pt>
                <c:pt idx="35">
                  <c:v>0.971095237271968</c:v>
                </c:pt>
                <c:pt idx="36">
                  <c:v>0.96996056648960816</c:v>
                </c:pt>
                <c:pt idx="37">
                  <c:v>0.96971614605630096</c:v>
                </c:pt>
                <c:pt idx="38">
                  <c:v>0.97622913424741753</c:v>
                </c:pt>
                <c:pt idx="39">
                  <c:v>0.97768521084924431</c:v>
                </c:pt>
                <c:pt idx="40">
                  <c:v>0.98272149706842804</c:v>
                </c:pt>
                <c:pt idx="41">
                  <c:v>0.98196622241464093</c:v>
                </c:pt>
                <c:pt idx="42">
                  <c:v>0.98821946938369443</c:v>
                </c:pt>
                <c:pt idx="43">
                  <c:v>0.98975501218516038</c:v>
                </c:pt>
                <c:pt idx="44">
                  <c:v>0.99207346090889548</c:v>
                </c:pt>
                <c:pt idx="45">
                  <c:v>1.006360171486341</c:v>
                </c:pt>
                <c:pt idx="46">
                  <c:v>1.0151639963027488</c:v>
                </c:pt>
                <c:pt idx="47">
                  <c:v>1.0175172570509503</c:v>
                </c:pt>
                <c:pt idx="48">
                  <c:v>1.0247350240764204</c:v>
                </c:pt>
                <c:pt idx="49">
                  <c:v>1.0335974735102023</c:v>
                </c:pt>
                <c:pt idx="50">
                  <c:v>1.0459399437165733</c:v>
                </c:pt>
                <c:pt idx="51">
                  <c:v>1.0595982515200515</c:v>
                </c:pt>
                <c:pt idx="52">
                  <c:v>1.0711651113515894</c:v>
                </c:pt>
                <c:pt idx="53">
                  <c:v>1.0777457021718118</c:v>
                </c:pt>
                <c:pt idx="54">
                  <c:v>1.0886747723290984</c:v>
                </c:pt>
                <c:pt idx="55">
                  <c:v>1.0934335065655973</c:v>
                </c:pt>
                <c:pt idx="56">
                  <c:v>1.0985172641701697</c:v>
                </c:pt>
                <c:pt idx="57">
                  <c:v>1.1072859465261322</c:v>
                </c:pt>
                <c:pt idx="58">
                  <c:v>1.1204734181274345</c:v>
                </c:pt>
                <c:pt idx="59">
                  <c:v>1.1285080522863982</c:v>
                </c:pt>
                <c:pt idx="60">
                  <c:v>1.1351168850382516</c:v>
                </c:pt>
                <c:pt idx="61">
                  <c:v>1.150184894665395</c:v>
                </c:pt>
                <c:pt idx="62">
                  <c:v>1.1686927089404533</c:v>
                </c:pt>
                <c:pt idx="63">
                  <c:v>1.1815983443591072</c:v>
                </c:pt>
                <c:pt idx="64">
                  <c:v>1.1987946125872972</c:v>
                </c:pt>
                <c:pt idx="65">
                  <c:v>1.2225125248691546</c:v>
                </c:pt>
                <c:pt idx="66">
                  <c:v>1.2513939753667551</c:v>
                </c:pt>
                <c:pt idx="67">
                  <c:v>1.2754888019675044</c:v>
                </c:pt>
                <c:pt idx="68">
                  <c:v>1.2947385755100396</c:v>
                </c:pt>
                <c:pt idx="69">
                  <c:v>1.3109043522525747</c:v>
                </c:pt>
                <c:pt idx="70">
                  <c:v>1.3327050156099107</c:v>
                </c:pt>
                <c:pt idx="71">
                  <c:v>1.3549099079597897</c:v>
                </c:pt>
                <c:pt idx="72">
                  <c:v>1.3785150701089866</c:v>
                </c:pt>
                <c:pt idx="73">
                  <c:v>1.3974637951317144</c:v>
                </c:pt>
                <c:pt idx="74">
                  <c:v>1.4218271170387462</c:v>
                </c:pt>
                <c:pt idx="75">
                  <c:v>1.4464209312529273</c:v>
                </c:pt>
                <c:pt idx="76">
                  <c:v>1.4673581485868459</c:v>
                </c:pt>
                <c:pt idx="77">
                  <c:v>1.4835272635579315</c:v>
                </c:pt>
                <c:pt idx="78">
                  <c:v>1.5112829027344699</c:v>
                </c:pt>
                <c:pt idx="79">
                  <c:v>1.5370303216758108</c:v>
                </c:pt>
                <c:pt idx="80">
                  <c:v>1.5655801357009311</c:v>
                </c:pt>
                <c:pt idx="81">
                  <c:v>1.5914623428111887</c:v>
                </c:pt>
                <c:pt idx="82">
                  <c:v>1.6225580720902422</c:v>
                </c:pt>
                <c:pt idx="83">
                  <c:v>1.6648088577972131</c:v>
                </c:pt>
                <c:pt idx="84">
                  <c:v>1.7068568824362051</c:v>
                </c:pt>
                <c:pt idx="85">
                  <c:v>1.744235549647251</c:v>
                </c:pt>
                <c:pt idx="86">
                  <c:v>1.7937999086931242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98-4395-BBD2-9B47CC7C1037}"/>
            </c:ext>
          </c:extLst>
        </c:ser>
        <c:ser>
          <c:idx val="3"/>
          <c:order val="3"/>
          <c:tx>
            <c:strRef>
              <c:f>Sheet1!$S$189</c:f>
              <c:strCache>
                <c:ptCount val="1"/>
                <c:pt idx="0">
                  <c:v>Danmark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Sheet1!$S$190:$S$276</c:f>
              <c:numCache>
                <c:formatCode>General</c:formatCode>
                <c:ptCount val="87"/>
                <c:pt idx="0">
                  <c:v>1</c:v>
                </c:pt>
                <c:pt idx="1">
                  <c:v>1.0147874306839186</c:v>
                </c:pt>
                <c:pt idx="2">
                  <c:v>1.0425138632162658</c:v>
                </c:pt>
                <c:pt idx="3">
                  <c:v>1.0665434380776335</c:v>
                </c:pt>
                <c:pt idx="4">
                  <c:v>1.0757855822550826</c:v>
                </c:pt>
                <c:pt idx="5">
                  <c:v>1.096118299445471</c:v>
                </c:pt>
                <c:pt idx="6">
                  <c:v>1.1090573012939007</c:v>
                </c:pt>
                <c:pt idx="7">
                  <c:v>1.1219963031423292</c:v>
                </c:pt>
                <c:pt idx="8">
                  <c:v>1.1127541589648802</c:v>
                </c:pt>
                <c:pt idx="9">
                  <c:v>1.129390018484288</c:v>
                </c:pt>
                <c:pt idx="10">
                  <c:v>1.1515711645101667</c:v>
                </c:pt>
                <c:pt idx="11">
                  <c:v>1.1589648798521253</c:v>
                </c:pt>
                <c:pt idx="12">
                  <c:v>1.1589648798521253</c:v>
                </c:pt>
                <c:pt idx="13">
                  <c:v>1.1608133086876156</c:v>
                </c:pt>
                <c:pt idx="14">
                  <c:v>1.1848428835489835</c:v>
                </c:pt>
                <c:pt idx="15">
                  <c:v>1.1996303142329023</c:v>
                </c:pt>
                <c:pt idx="16">
                  <c:v>1.1996303142329023</c:v>
                </c:pt>
                <c:pt idx="17">
                  <c:v>1.2329020332717189</c:v>
                </c:pt>
                <c:pt idx="18">
                  <c:v>1.2791127541589655</c:v>
                </c:pt>
                <c:pt idx="19">
                  <c:v>1.3160813308687618</c:v>
                </c:pt>
                <c:pt idx="20">
                  <c:v>1.34195933456562</c:v>
                </c:pt>
                <c:pt idx="21">
                  <c:v>1.3955637707948252</c:v>
                </c:pt>
                <c:pt idx="22">
                  <c:v>1.4768946395563773</c:v>
                </c:pt>
                <c:pt idx="23">
                  <c:v>1.5619223659889045</c:v>
                </c:pt>
                <c:pt idx="24">
                  <c:v>1.6469500924214331</c:v>
                </c:pt>
                <c:pt idx="25">
                  <c:v>1.7467652495378849</c:v>
                </c:pt>
                <c:pt idx="26">
                  <c:v>1.8558225508317812</c:v>
                </c:pt>
                <c:pt idx="27">
                  <c:v>1.900184842883536</c:v>
                </c:pt>
                <c:pt idx="28">
                  <c:v>1.8927911275415894</c:v>
                </c:pt>
                <c:pt idx="29">
                  <c:v>1.9205175600739381</c:v>
                </c:pt>
                <c:pt idx="30">
                  <c:v>1.9445471349353058</c:v>
                </c:pt>
                <c:pt idx="31">
                  <c:v>1.9500924214417692</c:v>
                </c:pt>
                <c:pt idx="32">
                  <c:v>1.9149722735674592</c:v>
                </c:pt>
                <c:pt idx="33">
                  <c:v>1.8946395563770724</c:v>
                </c:pt>
                <c:pt idx="34">
                  <c:v>1.9112754158964784</c:v>
                </c:pt>
                <c:pt idx="35">
                  <c:v>1.859519408502762</c:v>
                </c:pt>
                <c:pt idx="36">
                  <c:v>1.7153419593345554</c:v>
                </c:pt>
                <c:pt idx="37">
                  <c:v>1.6118299445471227</c:v>
                </c:pt>
                <c:pt idx="38">
                  <c:v>1.6192236598890843</c:v>
                </c:pt>
                <c:pt idx="39">
                  <c:v>1.6340110905730079</c:v>
                </c:pt>
                <c:pt idx="40">
                  <c:v>1.6284658040665441</c:v>
                </c:pt>
                <c:pt idx="41">
                  <c:v>1.6358595194084904</c:v>
                </c:pt>
                <c:pt idx="42">
                  <c:v>1.6783733826247624</c:v>
                </c:pt>
                <c:pt idx="43">
                  <c:v>1.6820702402957433</c:v>
                </c:pt>
                <c:pt idx="44">
                  <c:v>1.6765249537892797</c:v>
                </c:pt>
                <c:pt idx="45">
                  <c:v>1.6487985212569309</c:v>
                </c:pt>
                <c:pt idx="46">
                  <c:v>1.6635859519408391</c:v>
                </c:pt>
                <c:pt idx="47">
                  <c:v>1.613678373382621</c:v>
                </c:pt>
                <c:pt idx="48">
                  <c:v>1.5619223659889045</c:v>
                </c:pt>
                <c:pt idx="49">
                  <c:v>1.5582255083179237</c:v>
                </c:pt>
                <c:pt idx="50">
                  <c:v>1.5711645101663489</c:v>
                </c:pt>
                <c:pt idx="51">
                  <c:v>1.5730129390018468</c:v>
                </c:pt>
                <c:pt idx="52">
                  <c:v>1.5730129390018468</c:v>
                </c:pt>
                <c:pt idx="53">
                  <c:v>1.587800369685755</c:v>
                </c:pt>
                <c:pt idx="54">
                  <c:v>1.6229205175600652</c:v>
                </c:pt>
                <c:pt idx="55">
                  <c:v>1.6155268022181035</c:v>
                </c:pt>
                <c:pt idx="56">
                  <c:v>1.6173752310536016</c:v>
                </c:pt>
                <c:pt idx="57">
                  <c:v>1.630314232902027</c:v>
                </c:pt>
                <c:pt idx="58">
                  <c:v>1.6783733826247624</c:v>
                </c:pt>
                <c:pt idx="59">
                  <c:v>1.6746765249537816</c:v>
                </c:pt>
                <c:pt idx="60">
                  <c:v>1.6746765249537816</c:v>
                </c:pt>
                <c:pt idx="61">
                  <c:v>1.7282809611829959</c:v>
                </c:pt>
                <c:pt idx="62">
                  <c:v>1.780036968576697</c:v>
                </c:pt>
                <c:pt idx="63">
                  <c:v>1.7763401109057315</c:v>
                </c:pt>
                <c:pt idx="64">
                  <c:v>1.780036968576697</c:v>
                </c:pt>
                <c:pt idx="65">
                  <c:v>1.805914972273563</c:v>
                </c:pt>
                <c:pt idx="66">
                  <c:v>1.8373382624768921</c:v>
                </c:pt>
                <c:pt idx="67">
                  <c:v>1.8521256931608006</c:v>
                </c:pt>
                <c:pt idx="68">
                  <c:v>1.8428835489833559</c:v>
                </c:pt>
                <c:pt idx="69">
                  <c:v>1.8687615526802217</c:v>
                </c:pt>
                <c:pt idx="70">
                  <c:v>1.9186691312384401</c:v>
                </c:pt>
                <c:pt idx="71">
                  <c:v>1.9297597042513825</c:v>
                </c:pt>
                <c:pt idx="72">
                  <c:v>1.9168207024029571</c:v>
                </c:pt>
                <c:pt idx="73">
                  <c:v>1.959334565619214</c:v>
                </c:pt>
                <c:pt idx="74">
                  <c:v>1.9963031423290221</c:v>
                </c:pt>
                <c:pt idx="75">
                  <c:v>1.9926062846580412</c:v>
                </c:pt>
                <c:pt idx="76">
                  <c:v>1.9796672828096009</c:v>
                </c:pt>
                <c:pt idx="77">
                  <c:v>2.0036968576709686</c:v>
                </c:pt>
                <c:pt idx="78">
                  <c:v>2.0462107208872404</c:v>
                </c:pt>
                <c:pt idx="79">
                  <c:v>2.0609981515711637</c:v>
                </c:pt>
                <c:pt idx="80">
                  <c:v>2.0517560073937045</c:v>
                </c:pt>
                <c:pt idx="81">
                  <c:v>2.0517560073937045</c:v>
                </c:pt>
                <c:pt idx="82">
                  <c:v>2.0887245841035122</c:v>
                </c:pt>
                <c:pt idx="83">
                  <c:v>2.1663585951940791</c:v>
                </c:pt>
                <c:pt idx="84">
                  <c:v>2.2255083179297572</c:v>
                </c:pt>
                <c:pt idx="85">
                  <c:v>2.2994454713493435</c:v>
                </c:pt>
                <c:pt idx="86">
                  <c:v>2.3659889094269828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98-4395-BBD2-9B47CC7C1037}"/>
            </c:ext>
          </c:extLst>
        </c:ser>
        <c:ser>
          <c:idx val="4"/>
          <c:order val="4"/>
          <c:tx>
            <c:strRef>
              <c:f>Sheet1!$T$189</c:f>
              <c:strCache>
                <c:ptCount val="1"/>
                <c:pt idx="0">
                  <c:v>Spania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Sheet1!$T$190:$T$276</c:f>
              <c:numCache>
                <c:formatCode>General</c:formatCode>
                <c:ptCount val="87"/>
                <c:pt idx="0">
                  <c:v>1</c:v>
                </c:pt>
                <c:pt idx="1">
                  <c:v>1.0185597304415501</c:v>
                </c:pt>
                <c:pt idx="2">
                  <c:v>1.0319912853792124</c:v>
                </c:pt>
                <c:pt idx="3">
                  <c:v>1.0503487794444808</c:v>
                </c:pt>
                <c:pt idx="4">
                  <c:v>1.0770056388586657</c:v>
                </c:pt>
                <c:pt idx="5">
                  <c:v>1.1046005988364105</c:v>
                </c:pt>
                <c:pt idx="6">
                  <c:v>1.1275067471715738</c:v>
                </c:pt>
                <c:pt idx="7">
                  <c:v>1.1593940505707867</c:v>
                </c:pt>
                <c:pt idx="8">
                  <c:v>1.1976676206941368</c:v>
                </c:pt>
                <c:pt idx="9">
                  <c:v>1.2500203357677224</c:v>
                </c:pt>
                <c:pt idx="10">
                  <c:v>1.3057209542664503</c:v>
                </c:pt>
                <c:pt idx="11">
                  <c:v>1.3522305218236665</c:v>
                </c:pt>
                <c:pt idx="12">
                  <c:v>1.4025028767590551</c:v>
                </c:pt>
                <c:pt idx="13">
                  <c:v>1.4620455182737708</c:v>
                </c:pt>
                <c:pt idx="14">
                  <c:v>1.5310180524498995</c:v>
                </c:pt>
                <c:pt idx="15">
                  <c:v>1.5945102455103795</c:v>
                </c:pt>
                <c:pt idx="16">
                  <c:v>1.6576437524032519</c:v>
                </c:pt>
                <c:pt idx="17">
                  <c:v>1.7291744719440658</c:v>
                </c:pt>
                <c:pt idx="18">
                  <c:v>1.801496979453393</c:v>
                </c:pt>
                <c:pt idx="19">
                  <c:v>1.8665884180666088</c:v>
                </c:pt>
                <c:pt idx="20">
                  <c:v>1.9367345842518877</c:v>
                </c:pt>
                <c:pt idx="21">
                  <c:v>1.9995360131566551</c:v>
                </c:pt>
                <c:pt idx="22">
                  <c:v>2.0583147446023364</c:v>
                </c:pt>
                <c:pt idx="23">
                  <c:v>2.1180560023272146</c:v>
                </c:pt>
                <c:pt idx="24">
                  <c:v>2.1781672413327575</c:v>
                </c:pt>
                <c:pt idx="25">
                  <c:v>2.2386837238615196</c:v>
                </c:pt>
                <c:pt idx="26">
                  <c:v>2.286461443695019</c:v>
                </c:pt>
                <c:pt idx="27">
                  <c:v>2.3272260658779187</c:v>
                </c:pt>
                <c:pt idx="28">
                  <c:v>2.3689069928446438</c:v>
                </c:pt>
                <c:pt idx="29">
                  <c:v>2.4007156377604364</c:v>
                </c:pt>
                <c:pt idx="30">
                  <c:v>2.4262592006881722</c:v>
                </c:pt>
                <c:pt idx="31">
                  <c:v>2.4494808083017157</c:v>
                </c:pt>
                <c:pt idx="32">
                  <c:v>2.4774501020584925</c:v>
                </c:pt>
                <c:pt idx="33">
                  <c:v>2.4927966270551223</c:v>
                </c:pt>
                <c:pt idx="34">
                  <c:v>2.4823004240707984</c:v>
                </c:pt>
                <c:pt idx="35">
                  <c:v>2.4545762577008072</c:v>
                </c:pt>
                <c:pt idx="36">
                  <c:v>2.3929127376676913</c:v>
                </c:pt>
                <c:pt idx="37">
                  <c:v>2.3262670649177934</c:v>
                </c:pt>
                <c:pt idx="38">
                  <c:v>2.2780942758721392</c:v>
                </c:pt>
                <c:pt idx="39">
                  <c:v>2.2516544532258358</c:v>
                </c:pt>
                <c:pt idx="40">
                  <c:v>2.2371758147813714</c:v>
                </c:pt>
                <c:pt idx="41">
                  <c:v>2.2180787629053977</c:v>
                </c:pt>
                <c:pt idx="42">
                  <c:v>2.1946134320403878</c:v>
                </c:pt>
                <c:pt idx="43">
                  <c:v>2.1748894505151979</c:v>
                </c:pt>
                <c:pt idx="44">
                  <c:v>2.1561385102873216</c:v>
                </c:pt>
                <c:pt idx="45">
                  <c:v>2.1154252534283309</c:v>
                </c:pt>
                <c:pt idx="46">
                  <c:v>2.0800141193235766</c:v>
                </c:pt>
                <c:pt idx="47">
                  <c:v>2.0501233580171201</c:v>
                </c:pt>
                <c:pt idx="48">
                  <c:v>2.0131701556579693</c:v>
                </c:pt>
                <c:pt idx="49">
                  <c:v>1.9604349621555419</c:v>
                </c:pt>
                <c:pt idx="50">
                  <c:v>1.9058086783218779</c:v>
                </c:pt>
                <c:pt idx="51">
                  <c:v>1.8548110062012475</c:v>
                </c:pt>
                <c:pt idx="52">
                  <c:v>1.8164423600264286</c:v>
                </c:pt>
                <c:pt idx="53">
                  <c:v>1.7997149128311176</c:v>
                </c:pt>
                <c:pt idx="54">
                  <c:v>1.7833806973414446</c:v>
                </c:pt>
                <c:pt idx="55">
                  <c:v>1.7692784413100833</c:v>
                </c:pt>
                <c:pt idx="56">
                  <c:v>1.7421357064040546</c:v>
                </c:pt>
                <c:pt idx="57">
                  <c:v>1.7326879835297118</c:v>
                </c:pt>
                <c:pt idx="58">
                  <c:v>1.7282048036615687</c:v>
                </c:pt>
                <c:pt idx="59">
                  <c:v>1.7278001735691839</c:v>
                </c:pt>
                <c:pt idx="60">
                  <c:v>1.7331363131673627</c:v>
                </c:pt>
                <c:pt idx="61">
                  <c:v>1.7340157595950876</c:v>
                </c:pt>
                <c:pt idx="62">
                  <c:v>1.7469156215610491</c:v>
                </c:pt>
                <c:pt idx="63">
                  <c:v>1.7545316852912949</c:v>
                </c:pt>
                <c:pt idx="64">
                  <c:v>1.7645982069303314</c:v>
                </c:pt>
                <c:pt idx="65">
                  <c:v>1.7722540502386661</c:v>
                </c:pt>
                <c:pt idx="66">
                  <c:v>1.7821631772723734</c:v>
                </c:pt>
                <c:pt idx="67">
                  <c:v>1.7842034177389416</c:v>
                </c:pt>
                <c:pt idx="68">
                  <c:v>1.7914936288179826</c:v>
                </c:pt>
                <c:pt idx="69">
                  <c:v>1.8081719364585829</c:v>
                </c:pt>
                <c:pt idx="70">
                  <c:v>1.8147043460693293</c:v>
                </c:pt>
                <c:pt idx="71">
                  <c:v>1.831783473667892</c:v>
                </c:pt>
                <c:pt idx="72">
                  <c:v>1.8447802613849529</c:v>
                </c:pt>
                <c:pt idx="73">
                  <c:v>1.8579136541425818</c:v>
                </c:pt>
                <c:pt idx="74">
                  <c:v>1.8826439697355075</c:v>
                </c:pt>
                <c:pt idx="75">
                  <c:v>1.893996091626386</c:v>
                </c:pt>
                <c:pt idx="76">
                  <c:v>1.9143712262039079</c:v>
                </c:pt>
                <c:pt idx="77">
                  <c:v>1.9357316925366548</c:v>
                </c:pt>
                <c:pt idx="78">
                  <c:v>1.9466679520231094</c:v>
                </c:pt>
                <c:pt idx="79">
                  <c:v>1.9496808380404209</c:v>
                </c:pt>
                <c:pt idx="80">
                  <c:v>1.9528741798475588</c:v>
                </c:pt>
                <c:pt idx="81">
                  <c:v>1.9382182295377033</c:v>
                </c:pt>
                <c:pt idx="82">
                  <c:v>1.9210624610842848</c:v>
                </c:pt>
                <c:pt idx="83">
                  <c:v>1.9230318399488413</c:v>
                </c:pt>
                <c:pt idx="84">
                  <c:v>1.9188043525365015</c:v>
                </c:pt>
                <c:pt idx="85">
                  <c:v>1.919240925968283</c:v>
                </c:pt>
                <c:pt idx="86">
                  <c:v>1.9175167560764255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98-4395-BBD2-9B47CC7C1037}"/>
            </c:ext>
          </c:extLst>
        </c:ser>
        <c:ser>
          <c:idx val="5"/>
          <c:order val="5"/>
          <c:tx>
            <c:strRef>
              <c:f>Sheet1!$U$189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Sheet1!$U$190:$U$276</c:f>
              <c:numCache>
                <c:formatCode>General</c:formatCode>
                <c:ptCount val="87"/>
                <c:pt idx="0">
                  <c:v>1</c:v>
                </c:pt>
                <c:pt idx="1">
                  <c:v>1.0314207068686465</c:v>
                </c:pt>
                <c:pt idx="2">
                  <c:v>1.0335708507711967</c:v>
                </c:pt>
                <c:pt idx="3">
                  <c:v>1.028591661562704</c:v>
                </c:pt>
                <c:pt idx="4">
                  <c:v>1.0408343563721676</c:v>
                </c:pt>
                <c:pt idx="5">
                  <c:v>1.0590458710626183</c:v>
                </c:pt>
                <c:pt idx="6">
                  <c:v>1.0625203401766097</c:v>
                </c:pt>
                <c:pt idx="7">
                  <c:v>1.0621612617087925</c:v>
                </c:pt>
                <c:pt idx="8">
                  <c:v>1.0857411048192496</c:v>
                </c:pt>
                <c:pt idx="9">
                  <c:v>1.1345592332023615</c:v>
                </c:pt>
                <c:pt idx="10">
                  <c:v>1.1606434071782123</c:v>
                </c:pt>
                <c:pt idx="11">
                  <c:v>1.1751843510876252</c:v>
                </c:pt>
                <c:pt idx="12">
                  <c:v>1.1945220038429225</c:v>
                </c:pt>
                <c:pt idx="13">
                  <c:v>1.2339941631886686</c:v>
                </c:pt>
                <c:pt idx="14">
                  <c:v>1.2580142833510743</c:v>
                </c:pt>
                <c:pt idx="15">
                  <c:v>1.2769404435958576</c:v>
                </c:pt>
                <c:pt idx="16">
                  <c:v>1.3242935479031566</c:v>
                </c:pt>
                <c:pt idx="17">
                  <c:v>1.3660345129788296</c:v>
                </c:pt>
                <c:pt idx="18">
                  <c:v>1.3942877690032998</c:v>
                </c:pt>
                <c:pt idx="19">
                  <c:v>1.4081906833538897</c:v>
                </c:pt>
                <c:pt idx="20">
                  <c:v>1.4416380766266779</c:v>
                </c:pt>
                <c:pt idx="21">
                  <c:v>1.5010657164350782</c:v>
                </c:pt>
                <c:pt idx="22">
                  <c:v>1.5480177910732511</c:v>
                </c:pt>
                <c:pt idx="23">
                  <c:v>1.5829786023989931</c:v>
                </c:pt>
                <c:pt idx="24">
                  <c:v>1.6113575817959771</c:v>
                </c:pt>
                <c:pt idx="25">
                  <c:v>1.6304336422993919</c:v>
                </c:pt>
                <c:pt idx="26">
                  <c:v>1.6555205382916272</c:v>
                </c:pt>
                <c:pt idx="27">
                  <c:v>1.6784340082775948</c:v>
                </c:pt>
                <c:pt idx="28">
                  <c:v>1.7036894077060096</c:v>
                </c:pt>
                <c:pt idx="29">
                  <c:v>1.7289984411646064</c:v>
                </c:pt>
                <c:pt idx="30">
                  <c:v>1.75358452656014</c:v>
                </c:pt>
                <c:pt idx="31">
                  <c:v>1.7702375265641486</c:v>
                </c:pt>
                <c:pt idx="32">
                  <c:v>1.7774887945169939</c:v>
                </c:pt>
                <c:pt idx="33">
                  <c:v>1.7866357681606326</c:v>
                </c:pt>
                <c:pt idx="34">
                  <c:v>1.7904681206281814</c:v>
                </c:pt>
                <c:pt idx="35">
                  <c:v>1.7649451470956481</c:v>
                </c:pt>
                <c:pt idx="36">
                  <c:v>1.717235103064036</c:v>
                </c:pt>
                <c:pt idx="37">
                  <c:v>1.7048688964244618</c:v>
                </c:pt>
                <c:pt idx="38">
                  <c:v>1.7381725146546032</c:v>
                </c:pt>
                <c:pt idx="39">
                  <c:v>1.7846685445567398</c:v>
                </c:pt>
                <c:pt idx="40">
                  <c:v>1.8341859101650329</c:v>
                </c:pt>
                <c:pt idx="41">
                  <c:v>1.8773089869600208</c:v>
                </c:pt>
                <c:pt idx="42">
                  <c:v>1.9111956553165224</c:v>
                </c:pt>
                <c:pt idx="43">
                  <c:v>1.9277965734177205</c:v>
                </c:pt>
                <c:pt idx="44">
                  <c:v>1.9364138200867558</c:v>
                </c:pt>
                <c:pt idx="45">
                  <c:v>1.9535191508931029</c:v>
                </c:pt>
                <c:pt idx="46">
                  <c:v>1.9711409764795096</c:v>
                </c:pt>
                <c:pt idx="47">
                  <c:v>1.9717289394913902</c:v>
                </c:pt>
                <c:pt idx="48">
                  <c:v>1.9621797786367801</c:v>
                </c:pt>
                <c:pt idx="49">
                  <c:v>1.9757223356782292</c:v>
                </c:pt>
                <c:pt idx="50">
                  <c:v>1.9922988342361243</c:v>
                </c:pt>
                <c:pt idx="51">
                  <c:v>2.0035945393517287</c:v>
                </c:pt>
                <c:pt idx="52">
                  <c:v>2.0045098096409597</c:v>
                </c:pt>
                <c:pt idx="53">
                  <c:v>2.0103685019860236</c:v>
                </c:pt>
                <c:pt idx="54">
                  <c:v>2.023930806246323</c:v>
                </c:pt>
                <c:pt idx="55">
                  <c:v>2.0264694739308879</c:v>
                </c:pt>
                <c:pt idx="56">
                  <c:v>2.0183409542989437</c:v>
                </c:pt>
                <c:pt idx="57">
                  <c:v>2.0109077779987077</c:v>
                </c:pt>
                <c:pt idx="58">
                  <c:v>2.0124652745061407</c:v>
                </c:pt>
                <c:pt idx="59">
                  <c:v>2.0057470615708093</c:v>
                </c:pt>
                <c:pt idx="60">
                  <c:v>1.9932785680722018</c:v>
                </c:pt>
                <c:pt idx="61">
                  <c:v>1.9860441700327844</c:v>
                </c:pt>
                <c:pt idx="62">
                  <c:v>1.9892940400650869</c:v>
                </c:pt>
                <c:pt idx="63">
                  <c:v>1.9911024729684752</c:v>
                </c:pt>
                <c:pt idx="64">
                  <c:v>1.987269647407532</c:v>
                </c:pt>
                <c:pt idx="65">
                  <c:v>1.9855935785882026</c:v>
                </c:pt>
                <c:pt idx="66">
                  <c:v>1.9966797838548376</c:v>
                </c:pt>
                <c:pt idx="67">
                  <c:v>2.0020617483183489</c:v>
                </c:pt>
                <c:pt idx="68">
                  <c:v>2.0036512919919143</c:v>
                </c:pt>
                <c:pt idx="69">
                  <c:v>2.0171069115696967</c:v>
                </c:pt>
                <c:pt idx="70">
                  <c:v>2.0303891340925984</c:v>
                </c:pt>
                <c:pt idx="71">
                  <c:v>2.0309288846154026</c:v>
                </c:pt>
                <c:pt idx="72">
                  <c:v>2.0269235101214114</c:v>
                </c:pt>
                <c:pt idx="73">
                  <c:v>2.027476075340239</c:v>
                </c:pt>
                <c:pt idx="74">
                  <c:v>2.0462326017061079</c:v>
                </c:pt>
                <c:pt idx="75">
                  <c:v>2.0443179719661426</c:v>
                </c:pt>
                <c:pt idx="76">
                  <c:v>2.0441133159696854</c:v>
                </c:pt>
                <c:pt idx="77">
                  <c:v>2.0500622700106854</c:v>
                </c:pt>
                <c:pt idx="78">
                  <c:v>2.0639833184555463</c:v>
                </c:pt>
                <c:pt idx="79">
                  <c:v>2.0558123026743158</c:v>
                </c:pt>
                <c:pt idx="80">
                  <c:v>2.0441051976997584</c:v>
                </c:pt>
                <c:pt idx="81">
                  <c:v>2.0587579214636844</c:v>
                </c:pt>
                <c:pt idx="82">
                  <c:v>2.0723613261412051</c:v>
                </c:pt>
                <c:pt idx="83">
                  <c:v>2.0894102564069867</c:v>
                </c:pt>
                <c:pt idx="84">
                  <c:v>2.1057072352561446</c:v>
                </c:pt>
                <c:pt idx="85">
                  <c:v>2.1296351466091568</c:v>
                </c:pt>
                <c:pt idx="86">
                  <c:v>2.1738506209406148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98-4395-BBD2-9B47CC7C1037}"/>
            </c:ext>
          </c:extLst>
        </c:ser>
        <c:ser>
          <c:idx val="6"/>
          <c:order val="6"/>
          <c:tx>
            <c:strRef>
              <c:f>Sheet1!$V$189</c:f>
              <c:strCache>
                <c:ptCount val="1"/>
                <c:pt idx="0">
                  <c:v>Frankrike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Sheet1!$V$190:$V$276</c:f>
              <c:numCache>
                <c:formatCode>General</c:formatCode>
                <c:ptCount val="87"/>
                <c:pt idx="0">
                  <c:v>1</c:v>
                </c:pt>
                <c:pt idx="1">
                  <c:v>1.0214007761170103</c:v>
                </c:pt>
                <c:pt idx="2">
                  <c:v>1.048726646391869</c:v>
                </c:pt>
                <c:pt idx="3">
                  <c:v>1.0769911712851361</c:v>
                </c:pt>
                <c:pt idx="4">
                  <c:v>1.0820335697184555</c:v>
                </c:pt>
                <c:pt idx="5">
                  <c:v>1.1038784028134181</c:v>
                </c:pt>
                <c:pt idx="6">
                  <c:v>1.1330551374325493</c:v>
                </c:pt>
                <c:pt idx="7">
                  <c:v>1.157860731753926</c:v>
                </c:pt>
                <c:pt idx="8">
                  <c:v>1.1683177325560918</c:v>
                </c:pt>
                <c:pt idx="9">
                  <c:v>1.1863643820845871</c:v>
                </c:pt>
                <c:pt idx="10">
                  <c:v>1.2217303971675704</c:v>
                </c:pt>
                <c:pt idx="11">
                  <c:v>1.264363536912225</c:v>
                </c:pt>
                <c:pt idx="12">
                  <c:v>1.2869251903905989</c:v>
                </c:pt>
                <c:pt idx="13">
                  <c:v>1.3208831391669211</c:v>
                </c:pt>
                <c:pt idx="14">
                  <c:v>1.3665381366829903</c:v>
                </c:pt>
                <c:pt idx="15">
                  <c:v>1.4114818645044929</c:v>
                </c:pt>
                <c:pt idx="16">
                  <c:v>1.4529128839684169</c:v>
                </c:pt>
                <c:pt idx="17">
                  <c:v>1.5096167659775401</c:v>
                </c:pt>
                <c:pt idx="18">
                  <c:v>1.5653815453500688</c:v>
                </c:pt>
                <c:pt idx="19">
                  <c:v>1.6290390555059215</c:v>
                </c:pt>
                <c:pt idx="20">
                  <c:v>1.6835098062511367</c:v>
                </c:pt>
                <c:pt idx="21">
                  <c:v>1.7439537543442754</c:v>
                </c:pt>
                <c:pt idx="22">
                  <c:v>1.811747920288834</c:v>
                </c:pt>
                <c:pt idx="23">
                  <c:v>1.8807409618363331</c:v>
                </c:pt>
                <c:pt idx="24">
                  <c:v>1.9334645039827583</c:v>
                </c:pt>
                <c:pt idx="25">
                  <c:v>1.9934860006291886</c:v>
                </c:pt>
                <c:pt idx="26">
                  <c:v>2.0452006085875869</c:v>
                </c:pt>
                <c:pt idx="27">
                  <c:v>2.0918925788074052</c:v>
                </c:pt>
                <c:pt idx="28">
                  <c:v>2.1272897570614089</c:v>
                </c:pt>
                <c:pt idx="29">
                  <c:v>2.1563002330966032</c:v>
                </c:pt>
                <c:pt idx="30">
                  <c:v>2.1858155711758087</c:v>
                </c:pt>
                <c:pt idx="31">
                  <c:v>2.2112444617172327</c:v>
                </c:pt>
                <c:pt idx="32">
                  <c:v>2.2499672898430996</c:v>
                </c:pt>
                <c:pt idx="33">
                  <c:v>2.249693050176178</c:v>
                </c:pt>
                <c:pt idx="34">
                  <c:v>2.2400891007288553</c:v>
                </c:pt>
                <c:pt idx="35">
                  <c:v>2.223761029400579</c:v>
                </c:pt>
                <c:pt idx="36">
                  <c:v>2.163712366597605</c:v>
                </c:pt>
                <c:pt idx="37">
                  <c:v>2.082713045941655</c:v>
                </c:pt>
                <c:pt idx="38">
                  <c:v>2.0372293222394018</c:v>
                </c:pt>
                <c:pt idx="39">
                  <c:v>2.0507104770135864</c:v>
                </c:pt>
                <c:pt idx="40">
                  <c:v>2.0753611624579889</c:v>
                </c:pt>
                <c:pt idx="41">
                  <c:v>2.1087682724264676</c:v>
                </c:pt>
                <c:pt idx="42">
                  <c:v>2.1431774391548069</c:v>
                </c:pt>
                <c:pt idx="43">
                  <c:v>2.18502215019863</c:v>
                </c:pt>
                <c:pt idx="44">
                  <c:v>2.2326833024309294</c:v>
                </c:pt>
                <c:pt idx="45">
                  <c:v>2.256340931972487</c:v>
                </c:pt>
                <c:pt idx="46">
                  <c:v>2.2944927768123122</c:v>
                </c:pt>
                <c:pt idx="47">
                  <c:v>2.3192751714106277</c:v>
                </c:pt>
                <c:pt idx="48">
                  <c:v>2.3146832319734281</c:v>
                </c:pt>
                <c:pt idx="49">
                  <c:v>2.2975070811851452</c:v>
                </c:pt>
                <c:pt idx="50">
                  <c:v>2.2902737183796824</c:v>
                </c:pt>
                <c:pt idx="51">
                  <c:v>2.2807432686210416</c:v>
                </c:pt>
                <c:pt idx="52">
                  <c:v>2.2673813669425811</c:v>
                </c:pt>
                <c:pt idx="53">
                  <c:v>2.2518420569091586</c:v>
                </c:pt>
                <c:pt idx="54">
                  <c:v>2.2385337359641557</c:v>
                </c:pt>
                <c:pt idx="55">
                  <c:v>2.2272864102825904</c:v>
                </c:pt>
                <c:pt idx="56">
                  <c:v>2.2243897941029096</c:v>
                </c:pt>
                <c:pt idx="57">
                  <c:v>2.2105132287486682</c:v>
                </c:pt>
                <c:pt idx="58">
                  <c:v>2.2084066432510272</c:v>
                </c:pt>
                <c:pt idx="59">
                  <c:v>2.1951301854534999</c:v>
                </c:pt>
                <c:pt idx="60">
                  <c:v>2.1685224164000627</c:v>
                </c:pt>
                <c:pt idx="61">
                  <c:v>2.1561064663942187</c:v>
                </c:pt>
                <c:pt idx="62">
                  <c:v>2.1502133693122638</c:v>
                </c:pt>
                <c:pt idx="63">
                  <c:v>2.1544904325513041</c:v>
                </c:pt>
                <c:pt idx="64">
                  <c:v>2.157864946730105</c:v>
                </c:pt>
                <c:pt idx="65">
                  <c:v>2.1624557707213747</c:v>
                </c:pt>
                <c:pt idx="66">
                  <c:v>2.1633082165810706</c:v>
                </c:pt>
                <c:pt idx="67">
                  <c:v>2.1821325144153869</c:v>
                </c:pt>
                <c:pt idx="68">
                  <c:v>2.1903120919505468</c:v>
                </c:pt>
                <c:pt idx="69">
                  <c:v>2.21438994660229</c:v>
                </c:pt>
                <c:pt idx="70">
                  <c:v>2.2303587308173682</c:v>
                </c:pt>
                <c:pt idx="71">
                  <c:v>2.2546508042545272</c:v>
                </c:pt>
                <c:pt idx="72">
                  <c:v>2.2614908686112849</c:v>
                </c:pt>
                <c:pt idx="73">
                  <c:v>2.2815624131569061</c:v>
                </c:pt>
                <c:pt idx="74">
                  <c:v>2.2930250701863581</c:v>
                </c:pt>
                <c:pt idx="75">
                  <c:v>2.3208569641754218</c:v>
                </c:pt>
                <c:pt idx="76">
                  <c:v>2.3347462589958194</c:v>
                </c:pt>
                <c:pt idx="77">
                  <c:v>2.3488036715067655</c:v>
                </c:pt>
                <c:pt idx="78">
                  <c:v>2.3642502691365186</c:v>
                </c:pt>
                <c:pt idx="79">
                  <c:v>2.3935367937058607</c:v>
                </c:pt>
                <c:pt idx="80">
                  <c:v>2.4230688558704192</c:v>
                </c:pt>
                <c:pt idx="81">
                  <c:v>2.4659452691182784</c:v>
                </c:pt>
                <c:pt idx="82">
                  <c:v>2.5002590141699375</c:v>
                </c:pt>
                <c:pt idx="83">
                  <c:v>2.5196034092698594</c:v>
                </c:pt>
                <c:pt idx="84">
                  <c:v>2.5781577276250682</c:v>
                </c:pt>
                <c:pt idx="85">
                  <c:v>2.6134791430810003</c:v>
                </c:pt>
                <c:pt idx="86">
                  <c:v>2.6449903893453537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98-4395-BBD2-9B47CC7C1037}"/>
            </c:ext>
          </c:extLst>
        </c:ser>
        <c:ser>
          <c:idx val="7"/>
          <c:order val="7"/>
          <c:tx>
            <c:strRef>
              <c:f>Sheet1!$W$189</c:f>
              <c:strCache>
                <c:ptCount val="1"/>
                <c:pt idx="0">
                  <c:v>Storbrit.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Sheet1!$W$190:$W$276</c:f>
              <c:numCache>
                <c:formatCode>General</c:formatCode>
                <c:ptCount val="87"/>
                <c:pt idx="0">
                  <c:v>1</c:v>
                </c:pt>
                <c:pt idx="1">
                  <c:v>1.0380082670886228</c:v>
                </c:pt>
                <c:pt idx="2">
                  <c:v>1.0814804350065792</c:v>
                </c:pt>
                <c:pt idx="3">
                  <c:v>1.0883280260246333</c:v>
                </c:pt>
                <c:pt idx="4">
                  <c:v>1.1341754318654815</c:v>
                </c:pt>
                <c:pt idx="5">
                  <c:v>1.1430921343308806</c:v>
                </c:pt>
                <c:pt idx="6">
                  <c:v>1.1692398956636705</c:v>
                </c:pt>
                <c:pt idx="7">
                  <c:v>1.1966512333344306</c:v>
                </c:pt>
                <c:pt idx="8">
                  <c:v>1.186878398176278</c:v>
                </c:pt>
                <c:pt idx="9">
                  <c:v>1.2418676670684847</c:v>
                </c:pt>
                <c:pt idx="10">
                  <c:v>1.3257255965684767</c:v>
                </c:pt>
                <c:pt idx="11">
                  <c:v>1.3993315140937281</c:v>
                </c:pt>
                <c:pt idx="12">
                  <c:v>1.4848006532725451</c:v>
                </c:pt>
                <c:pt idx="13">
                  <c:v>1.5328879146164092</c:v>
                </c:pt>
                <c:pt idx="14">
                  <c:v>1.5582610661669869</c:v>
                </c:pt>
                <c:pt idx="15">
                  <c:v>1.5838183755289652</c:v>
                </c:pt>
                <c:pt idx="16">
                  <c:v>1.6338389444223371</c:v>
                </c:pt>
                <c:pt idx="17">
                  <c:v>1.6724331001288055</c:v>
                </c:pt>
                <c:pt idx="18">
                  <c:v>1.7454366621951514</c:v>
                </c:pt>
                <c:pt idx="19">
                  <c:v>1.8044089684626075</c:v>
                </c:pt>
                <c:pt idx="20">
                  <c:v>1.8347604516408538</c:v>
                </c:pt>
                <c:pt idx="21">
                  <c:v>1.8575013016816222</c:v>
                </c:pt>
                <c:pt idx="22">
                  <c:v>1.8850414003824212</c:v>
                </c:pt>
                <c:pt idx="23">
                  <c:v>1.9100843117413007</c:v>
                </c:pt>
                <c:pt idx="24">
                  <c:v>1.9344570189547343</c:v>
                </c:pt>
                <c:pt idx="25">
                  <c:v>1.9758308924335453</c:v>
                </c:pt>
                <c:pt idx="26">
                  <c:v>2.0211024092702488</c:v>
                </c:pt>
                <c:pt idx="27">
                  <c:v>2.0623098335526677</c:v>
                </c:pt>
                <c:pt idx="28">
                  <c:v>2.1235366648086251</c:v>
                </c:pt>
                <c:pt idx="29">
                  <c:v>2.1845502679334703</c:v>
                </c:pt>
                <c:pt idx="30">
                  <c:v>2.2359419572698203</c:v>
                </c:pt>
                <c:pt idx="31">
                  <c:v>2.2749703360671414</c:v>
                </c:pt>
                <c:pt idx="32">
                  <c:v>2.2975439561651143</c:v>
                </c:pt>
                <c:pt idx="33">
                  <c:v>2.267091488635816</c:v>
                </c:pt>
                <c:pt idx="34">
                  <c:v>2.2212560788547222</c:v>
                </c:pt>
                <c:pt idx="35">
                  <c:v>2.1111352106828929</c:v>
                </c:pt>
                <c:pt idx="36">
                  <c:v>1.9917762927191816</c:v>
                </c:pt>
                <c:pt idx="37">
                  <c:v>1.9150430356261259</c:v>
                </c:pt>
                <c:pt idx="38">
                  <c:v>1.9151403228851076</c:v>
                </c:pt>
                <c:pt idx="39">
                  <c:v>1.9675888829349197</c:v>
                </c:pt>
                <c:pt idx="40">
                  <c:v>2.0281100870021471</c:v>
                </c:pt>
                <c:pt idx="41">
                  <c:v>2.062364648886978</c:v>
                </c:pt>
                <c:pt idx="42">
                  <c:v>2.0740665654826036</c:v>
                </c:pt>
                <c:pt idx="43">
                  <c:v>2.0797189689512843</c:v>
                </c:pt>
                <c:pt idx="44">
                  <c:v>2.0579197295449436</c:v>
                </c:pt>
                <c:pt idx="45">
                  <c:v>2.0457218764307461</c:v>
                </c:pt>
                <c:pt idx="46">
                  <c:v>2.0374937688364421</c:v>
                </c:pt>
                <c:pt idx="47">
                  <c:v>2.0381366622562038</c:v>
                </c:pt>
                <c:pt idx="48">
                  <c:v>2.0326957816482456</c:v>
                </c:pt>
                <c:pt idx="49">
                  <c:v>2.0366382753217374</c:v>
                </c:pt>
                <c:pt idx="50">
                  <c:v>2.0492900550256667</c:v>
                </c:pt>
                <c:pt idx="51">
                  <c:v>2.0485683943973862</c:v>
                </c:pt>
                <c:pt idx="52">
                  <c:v>2.0517517579729381</c:v>
                </c:pt>
                <c:pt idx="53">
                  <c:v>2.063548798004343</c:v>
                </c:pt>
                <c:pt idx="54">
                  <c:v>2.0817932948177771</c:v>
                </c:pt>
                <c:pt idx="55">
                  <c:v>2.1079606789236194</c:v>
                </c:pt>
                <c:pt idx="56">
                  <c:v>2.1430409375828474</c:v>
                </c:pt>
                <c:pt idx="57">
                  <c:v>2.1960163197651252</c:v>
                </c:pt>
                <c:pt idx="58">
                  <c:v>2.2517204584001411</c:v>
                </c:pt>
                <c:pt idx="59">
                  <c:v>2.2968578046153953</c:v>
                </c:pt>
                <c:pt idx="60">
                  <c:v>2.3252274754228703</c:v>
                </c:pt>
                <c:pt idx="61">
                  <c:v>2.3440708457936643</c:v>
                </c:pt>
                <c:pt idx="62">
                  <c:v>2.3706671686265119</c:v>
                </c:pt>
                <c:pt idx="63">
                  <c:v>2.4202504106697771</c:v>
                </c:pt>
                <c:pt idx="64">
                  <c:v>2.4752457722619714</c:v>
                </c:pt>
                <c:pt idx="65">
                  <c:v>2.5299326225214176</c:v>
                </c:pt>
                <c:pt idx="66">
                  <c:v>2.5608475628932794</c:v>
                </c:pt>
                <c:pt idx="67">
                  <c:v>2.5832751060541814</c:v>
                </c:pt>
                <c:pt idx="68">
                  <c:v>2.6083049004861483</c:v>
                </c:pt>
                <c:pt idx="69">
                  <c:v>2.6415686729339418</c:v>
                </c:pt>
                <c:pt idx="70">
                  <c:v>2.6755321997211903</c:v>
                </c:pt>
                <c:pt idx="71">
                  <c:v>2.7050215709574368</c:v>
                </c:pt>
                <c:pt idx="72">
                  <c:v>2.7301557992675556</c:v>
                </c:pt>
                <c:pt idx="73">
                  <c:v>2.7522675951861011</c:v>
                </c:pt>
                <c:pt idx="74">
                  <c:v>2.7596528435417205</c:v>
                </c:pt>
                <c:pt idx="75">
                  <c:v>2.7824443727121873</c:v>
                </c:pt>
                <c:pt idx="76">
                  <c:v>2.7958143859734106</c:v>
                </c:pt>
                <c:pt idx="77">
                  <c:v>2.7913874199837165</c:v>
                </c:pt>
                <c:pt idx="78">
                  <c:v>2.7871495261639807</c:v>
                </c:pt>
                <c:pt idx="79">
                  <c:v>2.8030672013316864</c:v>
                </c:pt>
                <c:pt idx="80">
                  <c:v>2.8184927452999826</c:v>
                </c:pt>
                <c:pt idx="81">
                  <c:v>2.8401747757335389</c:v>
                </c:pt>
                <c:pt idx="82">
                  <c:v>2.8221986141909436</c:v>
                </c:pt>
                <c:pt idx="83">
                  <c:v>2.8756084937763187</c:v>
                </c:pt>
                <c:pt idx="84">
                  <c:v>2.9900567072659308</c:v>
                </c:pt>
                <c:pt idx="85">
                  <c:v>3.0801603509207709</c:v>
                </c:pt>
                <c:pt idx="86">
                  <c:v>3.1207412763574434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98-4395-BBD2-9B47CC7C1037}"/>
            </c:ext>
          </c:extLst>
        </c:ser>
        <c:ser>
          <c:idx val="8"/>
          <c:order val="8"/>
          <c:tx>
            <c:strRef>
              <c:f>Sheet1!$X$189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Sheet1!$X$190:$X$276</c:f>
              <c:numCache>
                <c:formatCode>General</c:formatCode>
                <c:ptCount val="87"/>
                <c:pt idx="0">
                  <c:v>1</c:v>
                </c:pt>
                <c:pt idx="1">
                  <c:v>1.0165367800798319</c:v>
                </c:pt>
                <c:pt idx="2">
                  <c:v>1.0378255084584667</c:v>
                </c:pt>
                <c:pt idx="3">
                  <c:v>1.0651967306595691</c:v>
                </c:pt>
                <c:pt idx="4">
                  <c:v>1.0880060824938216</c:v>
                </c:pt>
                <c:pt idx="5">
                  <c:v>1.1077741874168403</c:v>
                </c:pt>
                <c:pt idx="6">
                  <c:v>1.1290629157954766</c:v>
                </c:pt>
                <c:pt idx="7">
                  <c:v>1.148450864854591</c:v>
                </c:pt>
                <c:pt idx="8">
                  <c:v>1.1750617753278845</c:v>
                </c:pt>
                <c:pt idx="9">
                  <c:v>1.2103212317049992</c:v>
                </c:pt>
                <c:pt idx="10">
                  <c:v>1.2394031552936706</c:v>
                </c:pt>
                <c:pt idx="11">
                  <c:v>1.2630678578217058</c:v>
                </c:pt>
                <c:pt idx="12">
                  <c:v>1.2931001710701375</c:v>
                </c:pt>
                <c:pt idx="13">
                  <c:v>1.3279794715833479</c:v>
                </c:pt>
                <c:pt idx="14">
                  <c:v>1.3620034214027752</c:v>
                </c:pt>
                <c:pt idx="15">
                  <c:v>1.3960273712222009</c:v>
                </c:pt>
                <c:pt idx="16">
                  <c:v>1.4323322562250516</c:v>
                </c:pt>
                <c:pt idx="17">
                  <c:v>1.4730089336627989</c:v>
                </c:pt>
                <c:pt idx="18">
                  <c:v>1.5074130393461307</c:v>
                </c:pt>
                <c:pt idx="19">
                  <c:v>1.5360197681049219</c:v>
                </c:pt>
                <c:pt idx="20">
                  <c:v>1.5675727048089712</c:v>
                </c:pt>
                <c:pt idx="21">
                  <c:v>1.6023569663562058</c:v>
                </c:pt>
                <c:pt idx="22">
                  <c:v>1.6304885002851155</c:v>
                </c:pt>
                <c:pt idx="23">
                  <c:v>1.6506367610720269</c:v>
                </c:pt>
                <c:pt idx="24">
                  <c:v>1.6780079832731358</c:v>
                </c:pt>
                <c:pt idx="25">
                  <c:v>1.7126972058543963</c:v>
                </c:pt>
                <c:pt idx="26">
                  <c:v>1.7391180383957321</c:v>
                </c:pt>
                <c:pt idx="27">
                  <c:v>1.7578407146930164</c:v>
                </c:pt>
                <c:pt idx="28">
                  <c:v>1.7821706899828802</c:v>
                </c:pt>
                <c:pt idx="29">
                  <c:v>1.8120129252993602</c:v>
                </c:pt>
                <c:pt idx="30">
                  <c:v>1.83444212126971</c:v>
                </c:pt>
                <c:pt idx="31">
                  <c:v>1.8503136285877071</c:v>
                </c:pt>
                <c:pt idx="32">
                  <c:v>1.8691313438509705</c:v>
                </c:pt>
                <c:pt idx="33">
                  <c:v>1.895932332256222</c:v>
                </c:pt>
                <c:pt idx="34">
                  <c:v>1.9010644364189229</c:v>
                </c:pt>
                <c:pt idx="35">
                  <c:v>1.8884242539441123</c:v>
                </c:pt>
                <c:pt idx="36">
                  <c:v>1.8720775517962203</c:v>
                </c:pt>
                <c:pt idx="37">
                  <c:v>1.8427105113096349</c:v>
                </c:pt>
                <c:pt idx="38">
                  <c:v>1.8235126401824722</c:v>
                </c:pt>
                <c:pt idx="39">
                  <c:v>1.80944687321801</c:v>
                </c:pt>
                <c:pt idx="40">
                  <c:v>1.797471963505036</c:v>
                </c:pt>
                <c:pt idx="41">
                  <c:v>1.7856001537390158</c:v>
                </c:pt>
                <c:pt idx="42">
                  <c:v>1.7848237200492183</c:v>
                </c:pt>
                <c:pt idx="43">
                  <c:v>1.7950540722544379</c:v>
                </c:pt>
                <c:pt idx="44">
                  <c:v>1.8056532949501629</c:v>
                </c:pt>
                <c:pt idx="45">
                  <c:v>1.8264731966738987</c:v>
                </c:pt>
                <c:pt idx="46">
                  <c:v>1.8287444586801196</c:v>
                </c:pt>
                <c:pt idx="47">
                  <c:v>1.814359799307365</c:v>
                </c:pt>
                <c:pt idx="48">
                  <c:v>1.8045176639470526</c:v>
                </c:pt>
                <c:pt idx="49">
                  <c:v>1.7994073244330391</c:v>
                </c:pt>
                <c:pt idx="50">
                  <c:v>1.7770732480384783</c:v>
                </c:pt>
                <c:pt idx="51">
                  <c:v>1.7350549009232761</c:v>
                </c:pt>
                <c:pt idx="52">
                  <c:v>1.7051499511746238</c:v>
                </c:pt>
                <c:pt idx="53">
                  <c:v>1.6809231564415401</c:v>
                </c:pt>
                <c:pt idx="54">
                  <c:v>1.6563178180407585</c:v>
                </c:pt>
                <c:pt idx="55">
                  <c:v>1.63209102330768</c:v>
                </c:pt>
                <c:pt idx="56">
                  <c:v>1.6112711215839359</c:v>
                </c:pt>
                <c:pt idx="57">
                  <c:v>1.5951830157064977</c:v>
                </c:pt>
                <c:pt idx="58">
                  <c:v>1.5754987449858675</c:v>
                </c:pt>
                <c:pt idx="59">
                  <c:v>1.5522183094220454</c:v>
                </c:pt>
                <c:pt idx="60">
                  <c:v>1.5336696697045289</c:v>
                </c:pt>
                <c:pt idx="61">
                  <c:v>1.5151210299870108</c:v>
                </c:pt>
                <c:pt idx="62">
                  <c:v>1.5071716129652177</c:v>
                </c:pt>
                <c:pt idx="63">
                  <c:v>1.5098214186391468</c:v>
                </c:pt>
                <c:pt idx="64">
                  <c:v>1.5124712243130771</c:v>
                </c:pt>
                <c:pt idx="65">
                  <c:v>1.5213670005041315</c:v>
                </c:pt>
                <c:pt idx="66">
                  <c:v>1.522124087839539</c:v>
                </c:pt>
                <c:pt idx="67">
                  <c:v>1.5158781173224183</c:v>
                </c:pt>
                <c:pt idx="68">
                  <c:v>1.5124712243130789</c:v>
                </c:pt>
                <c:pt idx="69">
                  <c:v>1.5103892341407035</c:v>
                </c:pt>
                <c:pt idx="70">
                  <c:v>1.5058467101282502</c:v>
                </c:pt>
                <c:pt idx="71">
                  <c:v>1.496761662103345</c:v>
                </c:pt>
                <c:pt idx="72">
                  <c:v>1.4952474874325286</c:v>
                </c:pt>
                <c:pt idx="73">
                  <c:v>1.5030076326204673</c:v>
                </c:pt>
                <c:pt idx="74">
                  <c:v>1.5011149142819444</c:v>
                </c:pt>
                <c:pt idx="75">
                  <c:v>1.4886229732476997</c:v>
                </c:pt>
                <c:pt idx="76">
                  <c:v>1.4882444295799953</c:v>
                </c:pt>
                <c:pt idx="77">
                  <c:v>1.5001685551126831</c:v>
                </c:pt>
                <c:pt idx="78">
                  <c:v>1.5009256424480921</c:v>
                </c:pt>
                <c:pt idx="79">
                  <c:v>1.48521608023836</c:v>
                </c:pt>
                <c:pt idx="80">
                  <c:v>1.4977080212726064</c:v>
                </c:pt>
                <c:pt idx="81">
                  <c:v>1.5476757854095871</c:v>
                </c:pt>
                <c:pt idx="82">
                  <c:v>1.5533539404251542</c:v>
                </c:pt>
                <c:pt idx="83">
                  <c:v>1.5134175834823418</c:v>
                </c:pt>
                <c:pt idx="84">
                  <c:v>1.5149317581531618</c:v>
                </c:pt>
                <c:pt idx="85">
                  <c:v>1.5496843622203889</c:v>
                </c:pt>
                <c:pt idx="86">
                  <c:v>1.5634587609809023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598-4395-BBD2-9B47CC7C1037}"/>
            </c:ext>
          </c:extLst>
        </c:ser>
        <c:ser>
          <c:idx val="9"/>
          <c:order val="9"/>
          <c:tx>
            <c:strRef>
              <c:f>Sheet1!$Y$189</c:f>
              <c:strCache>
                <c:ptCount val="1"/>
                <c:pt idx="0">
                  <c:v>Nederland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Sheet1!$Y$190:$Y$276</c:f>
              <c:numCache>
                <c:formatCode>General</c:formatCode>
                <c:ptCount val="87"/>
                <c:pt idx="0">
                  <c:v>1</c:v>
                </c:pt>
                <c:pt idx="1">
                  <c:v>1.0458926112895826</c:v>
                </c:pt>
                <c:pt idx="2">
                  <c:v>1.0862781092244138</c:v>
                </c:pt>
                <c:pt idx="3">
                  <c:v>1.1326296466268926</c:v>
                </c:pt>
                <c:pt idx="4">
                  <c:v>1.1583295089490593</c:v>
                </c:pt>
                <c:pt idx="5">
                  <c:v>1.1863240018357046</c:v>
                </c:pt>
                <c:pt idx="6">
                  <c:v>1.2184488297384117</c:v>
                </c:pt>
                <c:pt idx="7">
                  <c:v>1.2496558054153279</c:v>
                </c:pt>
                <c:pt idx="8">
                  <c:v>1.2602111060119312</c:v>
                </c:pt>
                <c:pt idx="9">
                  <c:v>1.2831574116567233</c:v>
                </c:pt>
                <c:pt idx="10">
                  <c:v>1.30105553005966</c:v>
                </c:pt>
                <c:pt idx="11">
                  <c:v>1.3235429095915561</c:v>
                </c:pt>
                <c:pt idx="12">
                  <c:v>1.3221661312528679</c:v>
                </c:pt>
                <c:pt idx="13">
                  <c:v>1.3336392840752633</c:v>
                </c:pt>
                <c:pt idx="14">
                  <c:v>1.3487838458008254</c:v>
                </c:pt>
                <c:pt idx="15">
                  <c:v>1.3607159247361167</c:v>
                </c:pt>
                <c:pt idx="16">
                  <c:v>1.3744837081229921</c:v>
                </c:pt>
                <c:pt idx="17">
                  <c:v>1.3900871959614503</c:v>
                </c:pt>
                <c:pt idx="18">
                  <c:v>1.4052317576870124</c:v>
                </c:pt>
                <c:pt idx="19">
                  <c:v>1.4258834327673242</c:v>
                </c:pt>
                <c:pt idx="20">
                  <c:v>1.4300137677833871</c:v>
                </c:pt>
                <c:pt idx="21">
                  <c:v>1.4437815511702612</c:v>
                </c:pt>
                <c:pt idx="22">
                  <c:v>1.4612207434603033</c:v>
                </c:pt>
                <c:pt idx="23">
                  <c:v>1.4791188618632403</c:v>
                </c:pt>
                <c:pt idx="24">
                  <c:v>1.487838458008258</c:v>
                </c:pt>
                <c:pt idx="25">
                  <c:v>1.5103258375401567</c:v>
                </c:pt>
                <c:pt idx="26">
                  <c:v>1.5286828820559837</c:v>
                </c:pt>
                <c:pt idx="27">
                  <c:v>1.5474988526847142</c:v>
                </c:pt>
                <c:pt idx="28">
                  <c:v>1.5553005966039397</c:v>
                </c:pt>
                <c:pt idx="29">
                  <c:v>1.5722808627810863</c:v>
                </c:pt>
                <c:pt idx="30">
                  <c:v>1.590637907296913</c:v>
                </c:pt>
                <c:pt idx="31">
                  <c:v>1.6154199173932995</c:v>
                </c:pt>
                <c:pt idx="32">
                  <c:v>1.6209270307480375</c:v>
                </c:pt>
                <c:pt idx="33">
                  <c:v>1.6402019274896713</c:v>
                </c:pt>
                <c:pt idx="34">
                  <c:v>1.6420376319412555</c:v>
                </c:pt>
                <c:pt idx="35">
                  <c:v>1.659935750344194</c:v>
                </c:pt>
                <c:pt idx="36">
                  <c:v>1.6475447452960081</c:v>
                </c:pt>
                <c:pt idx="37">
                  <c:v>1.6369894446993918</c:v>
                </c:pt>
                <c:pt idx="38">
                  <c:v>1.5952271684258736</c:v>
                </c:pt>
                <c:pt idx="39">
                  <c:v>1.5736576411197669</c:v>
                </c:pt>
                <c:pt idx="40">
                  <c:v>1.5603487838457888</c:v>
                </c:pt>
                <c:pt idx="41">
                  <c:v>1.5575952271684126</c:v>
                </c:pt>
                <c:pt idx="42">
                  <c:v>1.5598898577329003</c:v>
                </c:pt>
                <c:pt idx="43">
                  <c:v>1.561266636071581</c:v>
                </c:pt>
                <c:pt idx="44">
                  <c:v>1.5433685176686427</c:v>
                </c:pt>
                <c:pt idx="45">
                  <c:v>1.5351078476365283</c:v>
                </c:pt>
                <c:pt idx="46">
                  <c:v>1.5291418081688726</c:v>
                </c:pt>
                <c:pt idx="47">
                  <c:v>1.5176686553464789</c:v>
                </c:pt>
                <c:pt idx="48">
                  <c:v>1.4905920146856342</c:v>
                </c:pt>
                <c:pt idx="49">
                  <c:v>1.4722349701697923</c:v>
                </c:pt>
                <c:pt idx="50">
                  <c:v>1.4437815511702612</c:v>
                </c:pt>
                <c:pt idx="51">
                  <c:v>1.3868747131711794</c:v>
                </c:pt>
                <c:pt idx="52">
                  <c:v>1.3776961909132628</c:v>
                </c:pt>
                <c:pt idx="53">
                  <c:v>1.3455713630105546</c:v>
                </c:pt>
                <c:pt idx="54">
                  <c:v>1.318494722349701</c:v>
                </c:pt>
                <c:pt idx="55">
                  <c:v>1.3240018357044505</c:v>
                </c:pt>
                <c:pt idx="56">
                  <c:v>1.319412574575493</c:v>
                </c:pt>
                <c:pt idx="57">
                  <c:v>1.3258375401560349</c:v>
                </c:pt>
                <c:pt idx="58">
                  <c:v>1.3345571363010553</c:v>
                </c:pt>
                <c:pt idx="59">
                  <c:v>1.3469481413492426</c:v>
                </c:pt>
                <c:pt idx="60">
                  <c:v>1.3474070674621388</c:v>
                </c:pt>
                <c:pt idx="61">
                  <c:v>1.3579623680587418</c:v>
                </c:pt>
                <c:pt idx="62">
                  <c:v>1.3680587425424504</c:v>
                </c:pt>
                <c:pt idx="63">
                  <c:v>1.3864157870582834</c:v>
                </c:pt>
                <c:pt idx="64">
                  <c:v>1.3951353832033038</c:v>
                </c:pt>
                <c:pt idx="65">
                  <c:v>1.4130335016062407</c:v>
                </c:pt>
                <c:pt idx="66">
                  <c:v>1.4281780633318029</c:v>
                </c:pt>
                <c:pt idx="67">
                  <c:v>1.4644332262505741</c:v>
                </c:pt>
                <c:pt idx="68">
                  <c:v>1.4795777879761292</c:v>
                </c:pt>
                <c:pt idx="69">
                  <c:v>1.5084901330885725</c:v>
                </c:pt>
                <c:pt idx="70">
                  <c:v>1.5378614043139047</c:v>
                </c:pt>
                <c:pt idx="71">
                  <c:v>1.5745754933455589</c:v>
                </c:pt>
                <c:pt idx="72">
                  <c:v>1.6016521340064183</c:v>
                </c:pt>
                <c:pt idx="73">
                  <c:v>1.6447911886186319</c:v>
                </c:pt>
                <c:pt idx="74">
                  <c:v>1.6741624598439639</c:v>
                </c:pt>
                <c:pt idx="75">
                  <c:v>1.7200550711335392</c:v>
                </c:pt>
                <c:pt idx="76">
                  <c:v>1.7448370812299108</c:v>
                </c:pt>
                <c:pt idx="77">
                  <c:v>1.7746672785681465</c:v>
                </c:pt>
                <c:pt idx="78">
                  <c:v>1.7948600275355577</c:v>
                </c:pt>
                <c:pt idx="79">
                  <c:v>1.8279027076640582</c:v>
                </c:pt>
                <c:pt idx="80">
                  <c:v>1.85268471776043</c:v>
                </c:pt>
                <c:pt idx="81">
                  <c:v>1.8926112895823786</c:v>
                </c:pt>
                <c:pt idx="82">
                  <c:v>1.9302432308398247</c:v>
                </c:pt>
                <c:pt idx="83">
                  <c:v>1.9752179899036229</c:v>
                </c:pt>
                <c:pt idx="84">
                  <c:v>2.0156034878384452</c:v>
                </c:pt>
                <c:pt idx="85">
                  <c:v>2.0881138136759909</c:v>
                </c:pt>
                <c:pt idx="86">
                  <c:v>2.1803579623680589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598-4395-BBD2-9B47CC7C1037}"/>
            </c:ext>
          </c:extLst>
        </c:ser>
        <c:ser>
          <c:idx val="10"/>
          <c:order val="10"/>
          <c:tx>
            <c:strRef>
              <c:f>Sheet1!$Z$189</c:f>
              <c:strCache>
                <c:ptCount val="1"/>
                <c:pt idx="0">
                  <c:v>Norge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Sheet1!$Z$190:$Z$276</c:f>
              <c:numCache>
                <c:formatCode>General</c:formatCode>
                <c:ptCount val="87"/>
                <c:pt idx="0">
                  <c:v>1</c:v>
                </c:pt>
                <c:pt idx="1">
                  <c:v>1.0248377963680728</c:v>
                </c:pt>
                <c:pt idx="2">
                  <c:v>1.0737818388846634</c:v>
                </c:pt>
                <c:pt idx="3">
                  <c:v>1.0650561164238121</c:v>
                </c:pt>
                <c:pt idx="4">
                  <c:v>1.0958974963847437</c:v>
                </c:pt>
                <c:pt idx="5">
                  <c:v>1.1096435938902038</c:v>
                </c:pt>
                <c:pt idx="6">
                  <c:v>1.1376750701942746</c:v>
                </c:pt>
                <c:pt idx="7">
                  <c:v>1.155637187653243</c:v>
                </c:pt>
                <c:pt idx="8">
                  <c:v>1.1618798997214672</c:v>
                </c:pt>
                <c:pt idx="9">
                  <c:v>1.1735862417747012</c:v>
                </c:pt>
                <c:pt idx="10">
                  <c:v>1.1918397052054328</c:v>
                </c:pt>
                <c:pt idx="11">
                  <c:v>1.1531584208554386</c:v>
                </c:pt>
                <c:pt idx="12">
                  <c:v>1.174166981868811</c:v>
                </c:pt>
                <c:pt idx="13">
                  <c:v>1.1939268267238168</c:v>
                </c:pt>
                <c:pt idx="14">
                  <c:v>1.1755816125211658</c:v>
                </c:pt>
                <c:pt idx="15">
                  <c:v>1.187456937752114</c:v>
                </c:pt>
                <c:pt idx="16">
                  <c:v>1.2148875150920353</c:v>
                </c:pt>
                <c:pt idx="17">
                  <c:v>1.3006359721749077</c:v>
                </c:pt>
                <c:pt idx="18">
                  <c:v>1.2870598921484704</c:v>
                </c:pt>
                <c:pt idx="19">
                  <c:v>1.3049795819524284</c:v>
                </c:pt>
                <c:pt idx="20">
                  <c:v>1.3420921979003326</c:v>
                </c:pt>
                <c:pt idx="21">
                  <c:v>1.3708906505144864</c:v>
                </c:pt>
                <c:pt idx="22">
                  <c:v>1.392838437210854</c:v>
                </c:pt>
                <c:pt idx="23">
                  <c:v>1.4222869266168234</c:v>
                </c:pt>
                <c:pt idx="24">
                  <c:v>1.4465676459504635</c:v>
                </c:pt>
                <c:pt idx="25">
                  <c:v>1.5042671231851175</c:v>
                </c:pt>
                <c:pt idx="26">
                  <c:v>1.547710271532629</c:v>
                </c:pt>
                <c:pt idx="27">
                  <c:v>1.6125910139692414</c:v>
                </c:pt>
                <c:pt idx="28">
                  <c:v>1.6692726352534937</c:v>
                </c:pt>
                <c:pt idx="29">
                  <c:v>1.7390311514969716</c:v>
                </c:pt>
                <c:pt idx="30">
                  <c:v>1.788312234149104</c:v>
                </c:pt>
                <c:pt idx="31">
                  <c:v>1.8130977490622422</c:v>
                </c:pt>
                <c:pt idx="32">
                  <c:v>1.8301361686296385</c:v>
                </c:pt>
                <c:pt idx="33">
                  <c:v>1.8452634505760621</c:v>
                </c:pt>
                <c:pt idx="34">
                  <c:v>1.841667226091106</c:v>
                </c:pt>
                <c:pt idx="35">
                  <c:v>1.807573109979514</c:v>
                </c:pt>
                <c:pt idx="36">
                  <c:v>1.733156072392124</c:v>
                </c:pt>
                <c:pt idx="37">
                  <c:v>1.7546263899236252</c:v>
                </c:pt>
                <c:pt idx="38">
                  <c:v>1.8063766253473987</c:v>
                </c:pt>
                <c:pt idx="39">
                  <c:v>1.85812784493673</c:v>
                </c:pt>
                <c:pt idx="40">
                  <c:v>1.9032378119137967</c:v>
                </c:pt>
                <c:pt idx="41">
                  <c:v>1.9368759603271368</c:v>
                </c:pt>
                <c:pt idx="42">
                  <c:v>1.9729814831378734</c:v>
                </c:pt>
                <c:pt idx="43">
                  <c:v>1.9790352205415735</c:v>
                </c:pt>
                <c:pt idx="44">
                  <c:v>2.0244060233372627</c:v>
                </c:pt>
                <c:pt idx="45">
                  <c:v>2.0810549533448</c:v>
                </c:pt>
                <c:pt idx="46">
                  <c:v>2.1007067350181114</c:v>
                </c:pt>
                <c:pt idx="47">
                  <c:v>2.129551203628314</c:v>
                </c:pt>
                <c:pt idx="48">
                  <c:v>2.16867785343638</c:v>
                </c:pt>
                <c:pt idx="49">
                  <c:v>2.1955063892543936</c:v>
                </c:pt>
                <c:pt idx="50">
                  <c:v>2.2207593011893199</c:v>
                </c:pt>
                <c:pt idx="51">
                  <c:v>2.2648420292071778</c:v>
                </c:pt>
                <c:pt idx="52">
                  <c:v>2.2976553763514622</c:v>
                </c:pt>
                <c:pt idx="53">
                  <c:v>2.3202020115173321</c:v>
                </c:pt>
                <c:pt idx="54">
                  <c:v>2.3453867061169027</c:v>
                </c:pt>
                <c:pt idx="55">
                  <c:v>2.3350017426624285</c:v>
                </c:pt>
                <c:pt idx="56">
                  <c:v>2.3312866419813636</c:v>
                </c:pt>
                <c:pt idx="57">
                  <c:v>2.3410464258261605</c:v>
                </c:pt>
                <c:pt idx="58">
                  <c:v>2.3843614248755025</c:v>
                </c:pt>
                <c:pt idx="59">
                  <c:v>2.4200148454811847</c:v>
                </c:pt>
                <c:pt idx="60">
                  <c:v>2.46299592383824</c:v>
                </c:pt>
                <c:pt idx="61">
                  <c:v>2.4804008582467878</c:v>
                </c:pt>
                <c:pt idx="62">
                  <c:v>2.5096743157605834</c:v>
                </c:pt>
                <c:pt idx="63">
                  <c:v>2.5423800732177275</c:v>
                </c:pt>
                <c:pt idx="64">
                  <c:v>2.5409598671387186</c:v>
                </c:pt>
                <c:pt idx="65">
                  <c:v>2.58412139940959</c:v>
                </c:pt>
                <c:pt idx="66">
                  <c:v>2.6176144746813144</c:v>
                </c:pt>
                <c:pt idx="67">
                  <c:v>2.6829193038868278</c:v>
                </c:pt>
                <c:pt idx="68">
                  <c:v>2.7342863524614804</c:v>
                </c:pt>
                <c:pt idx="69">
                  <c:v>2.7769111841833398</c:v>
                </c:pt>
                <c:pt idx="70">
                  <c:v>2.7618985144862394</c:v>
                </c:pt>
                <c:pt idx="71">
                  <c:v>2.7610118331727445</c:v>
                </c:pt>
                <c:pt idx="72">
                  <c:v>2.7931641339665485</c:v>
                </c:pt>
                <c:pt idx="73">
                  <c:v>2.7883184001447621</c:v>
                </c:pt>
                <c:pt idx="74">
                  <c:v>2.8296546782311975</c:v>
                </c:pt>
                <c:pt idx="75">
                  <c:v>2.8361117707430363</c:v>
                </c:pt>
                <c:pt idx="76">
                  <c:v>2.8322484840283444</c:v>
                </c:pt>
                <c:pt idx="77">
                  <c:v>2.8646291205731904</c:v>
                </c:pt>
                <c:pt idx="78">
                  <c:v>2.8807688614906977</c:v>
                </c:pt>
                <c:pt idx="79">
                  <c:v>2.9063027641814583</c:v>
                </c:pt>
                <c:pt idx="80">
                  <c:v>2.9069047321957822</c:v>
                </c:pt>
                <c:pt idx="81">
                  <c:v>2.8958406225777762</c:v>
                </c:pt>
                <c:pt idx="82">
                  <c:v>2.9438078790372635</c:v>
                </c:pt>
                <c:pt idx="83">
                  <c:v>3.0169167748074588</c:v>
                </c:pt>
                <c:pt idx="84">
                  <c:v>3.1005313887241348</c:v>
                </c:pt>
                <c:pt idx="85">
                  <c:v>3.2100197717664822</c:v>
                </c:pt>
                <c:pt idx="86">
                  <c:v>3.3284816001683408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598-4395-BBD2-9B47CC7C1037}"/>
            </c:ext>
          </c:extLst>
        </c:ser>
        <c:ser>
          <c:idx val="11"/>
          <c:order val="11"/>
          <c:tx>
            <c:strRef>
              <c:f>Sheet1!$AA$189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Sheet1!$O$190:$O$276</c:f>
              <c:strCache>
                <c:ptCount val="87"/>
                <c:pt idx="0">
                  <c:v>1999:Q4</c:v>
                </c:pt>
                <c:pt idx="1">
                  <c:v>2000:Q1</c:v>
                </c:pt>
                <c:pt idx="2">
                  <c:v>2000:Q2</c:v>
                </c:pt>
                <c:pt idx="3">
                  <c:v>2000:Q3</c:v>
                </c:pt>
                <c:pt idx="4">
                  <c:v>2000:Q4</c:v>
                </c:pt>
                <c:pt idx="5">
                  <c:v>2001:Q1</c:v>
                </c:pt>
                <c:pt idx="6">
                  <c:v>2001:Q2</c:v>
                </c:pt>
                <c:pt idx="7">
                  <c:v>2001:Q3</c:v>
                </c:pt>
                <c:pt idx="8">
                  <c:v>2001:Q4</c:v>
                </c:pt>
                <c:pt idx="9">
                  <c:v>2002:Q1</c:v>
                </c:pt>
                <c:pt idx="10">
                  <c:v>2002:Q2</c:v>
                </c:pt>
                <c:pt idx="11">
                  <c:v>2002:Q3</c:v>
                </c:pt>
                <c:pt idx="12">
                  <c:v>2002:Q4</c:v>
                </c:pt>
                <c:pt idx="13">
                  <c:v>2003:Q1</c:v>
                </c:pt>
                <c:pt idx="14">
                  <c:v>2003:Q2</c:v>
                </c:pt>
                <c:pt idx="15">
                  <c:v>2003:Q3</c:v>
                </c:pt>
                <c:pt idx="16">
                  <c:v>2003:Q4</c:v>
                </c:pt>
                <c:pt idx="17">
                  <c:v>2004:Q1</c:v>
                </c:pt>
                <c:pt idx="18">
                  <c:v>2004:Q2</c:v>
                </c:pt>
                <c:pt idx="19">
                  <c:v>2004:Q3</c:v>
                </c:pt>
                <c:pt idx="20">
                  <c:v>2004:Q4</c:v>
                </c:pt>
                <c:pt idx="21">
                  <c:v>2005:Q1</c:v>
                </c:pt>
                <c:pt idx="22">
                  <c:v>2005:Q2</c:v>
                </c:pt>
                <c:pt idx="23">
                  <c:v>2005:Q3</c:v>
                </c:pt>
                <c:pt idx="24">
                  <c:v>2005:Q4</c:v>
                </c:pt>
                <c:pt idx="25">
                  <c:v>2006:Q1</c:v>
                </c:pt>
                <c:pt idx="26">
                  <c:v>2006:Q2</c:v>
                </c:pt>
                <c:pt idx="27">
                  <c:v>2006:Q3</c:v>
                </c:pt>
                <c:pt idx="28">
                  <c:v>2006:Q4</c:v>
                </c:pt>
                <c:pt idx="29">
                  <c:v>2007:Q1</c:v>
                </c:pt>
                <c:pt idx="30">
                  <c:v>2007:Q2</c:v>
                </c:pt>
                <c:pt idx="31">
                  <c:v>2007:Q3</c:v>
                </c:pt>
                <c:pt idx="32">
                  <c:v>2007:Q4</c:v>
                </c:pt>
                <c:pt idx="33">
                  <c:v>2008:Q1</c:v>
                </c:pt>
                <c:pt idx="34">
                  <c:v>2008:Q2</c:v>
                </c:pt>
                <c:pt idx="35">
                  <c:v>2008:Q3</c:v>
                </c:pt>
                <c:pt idx="36">
                  <c:v>2008:Q4</c:v>
                </c:pt>
                <c:pt idx="37">
                  <c:v>2009:Q1</c:v>
                </c:pt>
                <c:pt idx="38">
                  <c:v>2009:Q2</c:v>
                </c:pt>
                <c:pt idx="39">
                  <c:v>2009:Q3</c:v>
                </c:pt>
                <c:pt idx="40">
                  <c:v>2009:Q4</c:v>
                </c:pt>
                <c:pt idx="41">
                  <c:v>2010:Q1</c:v>
                </c:pt>
                <c:pt idx="42">
                  <c:v>2010:Q2</c:v>
                </c:pt>
                <c:pt idx="43">
                  <c:v>2010:Q3</c:v>
                </c:pt>
                <c:pt idx="44">
                  <c:v>2010:Q4</c:v>
                </c:pt>
                <c:pt idx="45">
                  <c:v>2011:Q1</c:v>
                </c:pt>
                <c:pt idx="46">
                  <c:v>2011:Q2</c:v>
                </c:pt>
                <c:pt idx="47">
                  <c:v>2011:Q3</c:v>
                </c:pt>
                <c:pt idx="48">
                  <c:v>2011:Q4</c:v>
                </c:pt>
                <c:pt idx="49">
                  <c:v>2012:Q1</c:v>
                </c:pt>
                <c:pt idx="50">
                  <c:v>2012:Q2</c:v>
                </c:pt>
                <c:pt idx="51">
                  <c:v>2012:Q3</c:v>
                </c:pt>
                <c:pt idx="52">
                  <c:v>2012:Q4</c:v>
                </c:pt>
                <c:pt idx="53">
                  <c:v>2013:Q1</c:v>
                </c:pt>
                <c:pt idx="54">
                  <c:v>2013:Q2</c:v>
                </c:pt>
                <c:pt idx="55">
                  <c:v>2013:Q3</c:v>
                </c:pt>
                <c:pt idx="56">
                  <c:v>2013:Q4</c:v>
                </c:pt>
                <c:pt idx="57">
                  <c:v>2014:Q1</c:v>
                </c:pt>
                <c:pt idx="58">
                  <c:v>2014:Q2</c:v>
                </c:pt>
                <c:pt idx="59">
                  <c:v>2014:Q3</c:v>
                </c:pt>
                <c:pt idx="60">
                  <c:v>2014:Q4</c:v>
                </c:pt>
                <c:pt idx="61">
                  <c:v>2015:Q1</c:v>
                </c:pt>
                <c:pt idx="62">
                  <c:v>2015:Q2</c:v>
                </c:pt>
                <c:pt idx="63">
                  <c:v>2015:Q3</c:v>
                </c:pt>
                <c:pt idx="64">
                  <c:v>2015:Q4</c:v>
                </c:pt>
                <c:pt idx="65">
                  <c:v>2016:Q1</c:v>
                </c:pt>
                <c:pt idx="66">
                  <c:v>2016:Q2</c:v>
                </c:pt>
                <c:pt idx="67">
                  <c:v>2016:Q3</c:v>
                </c:pt>
                <c:pt idx="68">
                  <c:v>2016:Q4</c:v>
                </c:pt>
                <c:pt idx="69">
                  <c:v>2017:Q1</c:v>
                </c:pt>
                <c:pt idx="70">
                  <c:v>2017:Q2</c:v>
                </c:pt>
                <c:pt idx="71">
                  <c:v>2017:Q3</c:v>
                </c:pt>
                <c:pt idx="72">
                  <c:v>2017:Q4</c:v>
                </c:pt>
                <c:pt idx="73">
                  <c:v>2018:Q1</c:v>
                </c:pt>
                <c:pt idx="74">
                  <c:v>2018:Q2</c:v>
                </c:pt>
                <c:pt idx="75">
                  <c:v>2018:Q3</c:v>
                </c:pt>
                <c:pt idx="76">
                  <c:v>2018:Q4</c:v>
                </c:pt>
                <c:pt idx="77">
                  <c:v>2019:Q1</c:v>
                </c:pt>
                <c:pt idx="78">
                  <c:v>2019:Q2</c:v>
                </c:pt>
                <c:pt idx="79">
                  <c:v>2019:Q3</c:v>
                </c:pt>
                <c:pt idx="80">
                  <c:v>2019:Q4</c:v>
                </c:pt>
                <c:pt idx="81">
                  <c:v>2020:Q1</c:v>
                </c:pt>
                <c:pt idx="82">
                  <c:v>2020:Q2</c:v>
                </c:pt>
                <c:pt idx="83">
                  <c:v>2020:Q3</c:v>
                </c:pt>
                <c:pt idx="84">
                  <c:v>2020:Q4</c:v>
                </c:pt>
                <c:pt idx="85">
                  <c:v>2021:Q1</c:v>
                </c:pt>
                <c:pt idx="86">
                  <c:v>2021:Q2</c:v>
                </c:pt>
              </c:strCache>
            </c:strRef>
          </c:cat>
          <c:val>
            <c:numRef>
              <c:f>Sheet1!$AA$190:$AA$276</c:f>
              <c:numCache>
                <c:formatCode>General</c:formatCode>
                <c:ptCount val="87"/>
                <c:pt idx="0">
                  <c:v>1</c:v>
                </c:pt>
                <c:pt idx="1">
                  <c:v>1.0281953259061323</c:v>
                </c:pt>
                <c:pt idx="2">
                  <c:v>1.0621980413285939</c:v>
                </c:pt>
                <c:pt idx="3">
                  <c:v>1.0932714847051459</c:v>
                </c:pt>
                <c:pt idx="4">
                  <c:v>1.1202054074244197</c:v>
                </c:pt>
                <c:pt idx="5">
                  <c:v>1.14488048113049</c:v>
                </c:pt>
                <c:pt idx="6">
                  <c:v>1.1564673982286877</c:v>
                </c:pt>
                <c:pt idx="7">
                  <c:v>1.1648623900392214</c:v>
                </c:pt>
                <c:pt idx="8">
                  <c:v>1.173251918222409</c:v>
                </c:pt>
                <c:pt idx="9">
                  <c:v>1.1919192998552033</c:v>
                </c:pt>
                <c:pt idx="10">
                  <c:v>1.2181969513279578</c:v>
                </c:pt>
                <c:pt idx="11">
                  <c:v>1.2492243022842777</c:v>
                </c:pt>
                <c:pt idx="12">
                  <c:v>1.2733021991678417</c:v>
                </c:pt>
                <c:pt idx="13">
                  <c:v>1.2883154141690947</c:v>
                </c:pt>
                <c:pt idx="14">
                  <c:v>1.3025952444951527</c:v>
                </c:pt>
                <c:pt idx="15">
                  <c:v>1.3229030444124723</c:v>
                </c:pt>
                <c:pt idx="16">
                  <c:v>1.3528859129591566</c:v>
                </c:pt>
                <c:pt idx="17">
                  <c:v>1.3884105778061588</c:v>
                </c:pt>
                <c:pt idx="18">
                  <c:v>1.4245632625228506</c:v>
                </c:pt>
                <c:pt idx="19">
                  <c:v>1.4537208416840035</c:v>
                </c:pt>
                <c:pt idx="20">
                  <c:v>1.4827431924827141</c:v>
                </c:pt>
                <c:pt idx="21">
                  <c:v>1.5071039033142053</c:v>
                </c:pt>
                <c:pt idx="22">
                  <c:v>1.5410933842611245</c:v>
                </c:pt>
                <c:pt idx="23">
                  <c:v>1.588620496878677</c:v>
                </c:pt>
                <c:pt idx="24">
                  <c:v>1.6445404473731087</c:v>
                </c:pt>
                <c:pt idx="25">
                  <c:v>1.7006585773984553</c:v>
                </c:pt>
                <c:pt idx="26">
                  <c:v>1.7412890285919709</c:v>
                </c:pt>
                <c:pt idx="27">
                  <c:v>1.7773250241084233</c:v>
                </c:pt>
                <c:pt idx="28">
                  <c:v>1.8127985493276508</c:v>
                </c:pt>
                <c:pt idx="29">
                  <c:v>1.8547992935427864</c:v>
                </c:pt>
                <c:pt idx="30">
                  <c:v>1.9189813372689088</c:v>
                </c:pt>
                <c:pt idx="31">
                  <c:v>1.9811418566536498</c:v>
                </c:pt>
                <c:pt idx="32">
                  <c:v>2.0138539536688174</c:v>
                </c:pt>
                <c:pt idx="33">
                  <c:v>2.0173311100355131</c:v>
                </c:pt>
                <c:pt idx="34">
                  <c:v>2.0165515948051107</c:v>
                </c:pt>
                <c:pt idx="35">
                  <c:v>2.0105397719728324</c:v>
                </c:pt>
                <c:pt idx="36">
                  <c:v>1.9837050413882522</c:v>
                </c:pt>
                <c:pt idx="37">
                  <c:v>1.976634979346346</c:v>
                </c:pt>
                <c:pt idx="38">
                  <c:v>2.0104343786415346</c:v>
                </c:pt>
                <c:pt idx="39">
                  <c:v>2.058513823500085</c:v>
                </c:pt>
                <c:pt idx="40">
                  <c:v>2.1170931006919065</c:v>
                </c:pt>
                <c:pt idx="41">
                  <c:v>2.1671786715504679</c:v>
                </c:pt>
                <c:pt idx="42">
                  <c:v>2.1931790292999289</c:v>
                </c:pt>
                <c:pt idx="43">
                  <c:v>2.2050299181408373</c:v>
                </c:pt>
                <c:pt idx="44">
                  <c:v>2.2274649191909783</c:v>
                </c:pt>
                <c:pt idx="45">
                  <c:v>2.2415939808655772</c:v>
                </c:pt>
                <c:pt idx="46">
                  <c:v>2.233748666535226</c:v>
                </c:pt>
                <c:pt idx="47">
                  <c:v>2.2081897103728543</c:v>
                </c:pt>
                <c:pt idx="48">
                  <c:v>2.1740029883025063</c:v>
                </c:pt>
                <c:pt idx="49">
                  <c:v>2.164907661015385</c:v>
                </c:pt>
                <c:pt idx="50">
                  <c:v>2.1710833135455396</c:v>
                </c:pt>
                <c:pt idx="51">
                  <c:v>2.1877164719626978</c:v>
                </c:pt>
                <c:pt idx="52">
                  <c:v>2.2077861748788425</c:v>
                </c:pt>
                <c:pt idx="53">
                  <c:v>2.222429710031542</c:v>
                </c:pt>
                <c:pt idx="54">
                  <c:v>2.2365223658210804</c:v>
                </c:pt>
                <c:pt idx="55">
                  <c:v>2.2578583842860818</c:v>
                </c:pt>
                <c:pt idx="56">
                  <c:v>2.2960330244738616</c:v>
                </c:pt>
                <c:pt idx="57">
                  <c:v>2.3421388240720935</c:v>
                </c:pt>
                <c:pt idx="58">
                  <c:v>2.3874323400006436</c:v>
                </c:pt>
                <c:pt idx="59">
                  <c:v>2.4386005010892</c:v>
                </c:pt>
                <c:pt idx="60">
                  <c:v>2.494155499471141</c:v>
                </c:pt>
                <c:pt idx="61">
                  <c:v>2.560702723592021</c:v>
                </c:pt>
                <c:pt idx="62">
                  <c:v>2.6358488688149477</c:v>
                </c:pt>
                <c:pt idx="63">
                  <c:v>2.7139224583076067</c:v>
                </c:pt>
                <c:pt idx="64">
                  <c:v>2.7880466419114067</c:v>
                </c:pt>
                <c:pt idx="65">
                  <c:v>2.8323441161705118</c:v>
                </c:pt>
                <c:pt idx="66">
                  <c:v>2.8765660501237078</c:v>
                </c:pt>
                <c:pt idx="67">
                  <c:v>2.9328405610916604</c:v>
                </c:pt>
                <c:pt idx="68">
                  <c:v>2.9871479671075249</c:v>
                </c:pt>
                <c:pt idx="69">
                  <c:v>3.0587452024861985</c:v>
                </c:pt>
                <c:pt idx="70">
                  <c:v>3.1310938507213439</c:v>
                </c:pt>
                <c:pt idx="71">
                  <c:v>3.178938242210017</c:v>
                </c:pt>
                <c:pt idx="72">
                  <c:v>3.1983189632806721</c:v>
                </c:pt>
                <c:pt idx="73">
                  <c:v>3.183634304049844</c:v>
                </c:pt>
                <c:pt idx="74">
                  <c:v>3.1476581205790115</c:v>
                </c:pt>
                <c:pt idx="75">
                  <c:v>3.1346971141111961</c:v>
                </c:pt>
                <c:pt idx="76">
                  <c:v>3.1472530159779066</c:v>
                </c:pt>
                <c:pt idx="77">
                  <c:v>3.1720807458037727</c:v>
                </c:pt>
                <c:pt idx="78">
                  <c:v>3.2010480383564373</c:v>
                </c:pt>
                <c:pt idx="79">
                  <c:v>3.2374106366645243</c:v>
                </c:pt>
                <c:pt idx="80">
                  <c:v>3.2741242163972291</c:v>
                </c:pt>
                <c:pt idx="81">
                  <c:v>3.3217619408865562</c:v>
                </c:pt>
                <c:pt idx="82">
                  <c:v>3.3769555780577236</c:v>
                </c:pt>
                <c:pt idx="83">
                  <c:v>3.4602714242631811</c:v>
                </c:pt>
                <c:pt idx="84">
                  <c:v>3.5972470769391305</c:v>
                </c:pt>
                <c:pt idx="85">
                  <c:v>3.7612157241798814</c:v>
                </c:pt>
                <c:pt idx="86">
                  <c:v>3.953006851698301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98-4395-BBD2-9B47CC7C1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0868352"/>
        <c:axId val="1960869184"/>
      </c:lineChart>
      <c:catAx>
        <c:axId val="19608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0869184"/>
        <c:crosses val="autoZero"/>
        <c:auto val="1"/>
        <c:lblAlgn val="ctr"/>
        <c:lblOffset val="100"/>
        <c:noMultiLvlLbl val="0"/>
      </c:catAx>
      <c:valAx>
        <c:axId val="196086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08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2E110-B0F3-4278-8B03-0D4DFE0F6B8B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FACBC-DAA2-433B-8DDE-D5B5C1C62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746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422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80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57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7ECF96-C5C5-4753-8B76-9DFA107EC7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338" y="1676399"/>
            <a:ext cx="11110912" cy="41386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IBM Plex Sans" panose="020B0503050203000203" pitchFamily="34" charset="0"/>
              <a:buChar char="›"/>
              <a:defRPr sz="200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685800" indent="-228600">
              <a:buClr>
                <a:schemeClr val="accent1"/>
              </a:buClr>
              <a:buFont typeface="IBM Plex Sans" panose="020B0503050203000203" pitchFamily="34" charset="0"/>
              <a:buChar char="›"/>
              <a:defRPr sz="2000">
                <a:solidFill>
                  <a:schemeClr val="accent1"/>
                </a:solidFill>
                <a:latin typeface="IBM Plex Sans" panose="020B0503050203000203" pitchFamily="34" charset="0"/>
              </a:defRPr>
            </a:lvl2pPr>
            <a:lvl3pPr marL="1143000" indent="-228600">
              <a:buClr>
                <a:schemeClr val="accent1"/>
              </a:buClr>
              <a:buFont typeface="IBM Plex Sans" panose="020B0503050203000203" pitchFamily="34" charset="0"/>
              <a:buChar char="›"/>
              <a:defRPr sz="2000">
                <a:solidFill>
                  <a:schemeClr val="accent1"/>
                </a:solidFill>
                <a:latin typeface="IBM Plex Sans" panose="020B0503050203000203" pitchFamily="34" charset="0"/>
              </a:defRPr>
            </a:lvl3pPr>
            <a:lvl4pPr marL="1600200" indent="-228600">
              <a:buClr>
                <a:schemeClr val="accent1"/>
              </a:buClr>
              <a:buFont typeface="IBM Plex Sans" panose="020B0503050203000203" pitchFamily="34" charset="0"/>
              <a:buChar char="›"/>
              <a:defRPr sz="2000">
                <a:solidFill>
                  <a:schemeClr val="accent1"/>
                </a:solidFill>
                <a:latin typeface="IBM Plex Sans" panose="020B0503050203000203" pitchFamily="34" charset="0"/>
              </a:defRPr>
            </a:lvl4pPr>
            <a:lvl5pPr marL="2057400" indent="-228600">
              <a:buClr>
                <a:schemeClr val="accent1"/>
              </a:buClr>
              <a:buFont typeface="IBM Plex Sans" panose="020B0503050203000203" pitchFamily="34" charset="0"/>
              <a:buChar char="›"/>
              <a:defRPr sz="2000">
                <a:solidFill>
                  <a:schemeClr val="accent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287" y="803219"/>
            <a:ext cx="11111451" cy="4762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Formue Headline Medium" panose="020B06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4" name="FF logo hvit.ai">
            <a:extLst>
              <a:ext uri="{FF2B5EF4-FFF2-40B4-BE49-F238E27FC236}">
                <a16:creationId xmlns:a16="http://schemas.microsoft.com/office/drawing/2014/main" id="{B2B68CF9-36A7-4331-92C2-894BF4CDB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7" y="6054781"/>
            <a:ext cx="2171759" cy="51550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4697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5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08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04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20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9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05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1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4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CB11-C856-4F5A-965D-077E7F4F93A6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EF03-1010-404C-A6E7-4E666ECD77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5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45807232@N0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llasfed.org/institute/houseprice#tab2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75BAB-C0E0-4497-B762-36BB16717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nb-NO" sz="3600" dirty="0">
                <a:solidFill>
                  <a:schemeClr val="bg1"/>
                </a:solidFill>
                <a:latin typeface="Calibri" panose="020F0502020204030204" pitchFamily="34" charset="0"/>
              </a:rPr>
              <a:t>Hva skjer med boligprisene i de store byene nå?</a:t>
            </a:r>
            <a:br>
              <a:rPr lang="nb-NO" sz="3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nb-NO" sz="3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nb-NO" sz="2200" dirty="0">
                <a:solidFill>
                  <a:schemeClr val="bg1"/>
                </a:solidFill>
                <a:latin typeface="Calibri" panose="020F0502020204030204" pitchFamily="34" charset="0"/>
              </a:rPr>
              <a:t>NEF, 26. okt. 2021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6602A-B169-49E9-8B6C-A3F347AA2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nb-NO" sz="1600" dirty="0">
                <a:solidFill>
                  <a:srgbClr val="FFFFFF"/>
                </a:solidFill>
              </a:rPr>
              <a:t>Erling Røed Larsen, </a:t>
            </a:r>
            <a:r>
              <a:rPr lang="nb-NO" sz="1600" dirty="0" err="1">
                <a:solidFill>
                  <a:srgbClr val="FFFFFF"/>
                </a:solidFill>
              </a:rPr>
              <a:t>Ph.D.</a:t>
            </a:r>
            <a:endParaRPr lang="nb-NO" sz="1600" dirty="0">
              <a:solidFill>
                <a:srgbClr val="FFFFFF"/>
              </a:solidFill>
            </a:endParaRPr>
          </a:p>
          <a:p>
            <a:pPr algn="l"/>
            <a:r>
              <a:rPr lang="nb-NO" sz="1600" dirty="0">
                <a:solidFill>
                  <a:srgbClr val="FFFFFF"/>
                </a:solidFill>
              </a:rPr>
              <a:t>forskningssjef Housing Lab—OsloMet</a:t>
            </a:r>
          </a:p>
          <a:p>
            <a:pPr algn="l"/>
            <a:endParaRPr lang="nb-NO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5FE8E-4DE3-4A97-B5EB-063559EC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86" y="1641354"/>
            <a:ext cx="6356073" cy="35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nb-NO" sz="2500" dirty="0">
                <a:solidFill>
                  <a:srgbClr val="FFFFFF"/>
                </a:solidFill>
              </a:rPr>
              <a:t>Analyseresultat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438" y="1412489"/>
            <a:ext cx="3644635" cy="4363844"/>
          </a:xfrm>
        </p:spPr>
        <p:txBody>
          <a:bodyPr>
            <a:normAutofit/>
          </a:bodyPr>
          <a:lstStyle/>
          <a:p>
            <a:r>
              <a:rPr lang="nb-NO" sz="2000" dirty="0"/>
              <a:t>Produktivitetskommisjonens rapport 1 (NOU 2015: 1, s. 24):</a:t>
            </a:r>
          </a:p>
          <a:p>
            <a:r>
              <a:rPr lang="nb-NO" sz="2000" i="1" dirty="0"/>
              <a:t>«I Norge er produktiviteten i næringslivet høyest i urbaniserte områder»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293356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i="1" dirty="0"/>
              <a:t>Rosenthal og Strange (2008):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Når antall arbeidere innenfor 8 km øker med 1 % …</a:t>
            </a:r>
          </a:p>
          <a:p>
            <a:pPr marL="0" indent="0">
              <a:buNone/>
            </a:pPr>
            <a:r>
              <a:rPr lang="nb-NO" sz="2000" dirty="0"/>
              <a:t>… så øker </a:t>
            </a:r>
            <a:r>
              <a:rPr lang="nb-NO" sz="2000" b="1" dirty="0"/>
              <a:t>lønnen</a:t>
            </a:r>
            <a:r>
              <a:rPr lang="nb-NO" sz="2000" dirty="0"/>
              <a:t> med </a:t>
            </a:r>
            <a:r>
              <a:rPr lang="nb-NO" sz="2000" b="1" dirty="0"/>
              <a:t>4.5 %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055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 descr="Kopp og Saucer i tabellen">
            <a:extLst>
              <a:ext uri="{FF2B5EF4-FFF2-40B4-BE49-F238E27FC236}">
                <a16:creationId xmlns:a16="http://schemas.microsoft.com/office/drawing/2014/main" id="{6C51CB77-312E-4178-B83D-2938C6D047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F1DCA64-5026-4907-82EF-F663C81D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Sentraliseringsgradienten er i spill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24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E3BB20-785C-4EDA-A621-37398F6A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nb-NO" sz="3600" dirty="0">
                <a:solidFill>
                  <a:srgbClr val="FFFFFF"/>
                </a:solidFill>
              </a:rPr>
              <a:t>Sentralitets-gradienten i Norge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920E652-6DD8-4F5E-98B3-162127A4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490" y="1300481"/>
            <a:ext cx="7019470" cy="4685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5D9CD-4348-4D16-BDE7-6A8A53265191}"/>
              </a:ext>
            </a:extLst>
          </p:cNvPr>
          <p:cNvSpPr txBox="1"/>
          <p:nvPr/>
        </p:nvSpPr>
        <p:spPr>
          <a:xfrm>
            <a:off x="9611360" y="6244780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Data: Eiendom Norge</a:t>
            </a:r>
          </a:p>
        </p:txBody>
      </p:sp>
    </p:spTree>
    <p:extLst>
      <p:ext uri="{BB962C8B-B14F-4D97-AF65-F5344CB8AC3E}">
        <p14:creationId xmlns:p14="http://schemas.microsoft.com/office/powerpoint/2010/main" val="224176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2744-AD4A-4D42-859A-BBF75A78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 har gitt verden Zoomsjokk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38676-FFD9-48B2-9077-90203838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Mange studier av </a:t>
            </a:r>
            <a:r>
              <a:rPr lang="en-US" sz="2000" dirty="0" err="1">
                <a:solidFill>
                  <a:srgbClr val="FFFFFF"/>
                </a:solidFill>
              </a:rPr>
              <a:t>hjemmekontor-effekten</a:t>
            </a:r>
            <a:r>
              <a:rPr lang="en-US" sz="2000" dirty="0">
                <a:solidFill>
                  <a:srgbClr val="FFFFFF"/>
                </a:solidFill>
              </a:rPr>
              <a:t> av Covid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22F2F3-BED8-41DA-90BC-771BEE5B6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658204">
            <a:off x="6769654" y="3254979"/>
            <a:ext cx="5170711" cy="2029504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B5090F-51E7-4E67-9B6E-130E718B9F40}"/>
              </a:ext>
            </a:extLst>
          </p:cNvPr>
          <p:cNvSpPr txBox="1"/>
          <p:nvPr/>
        </p:nvSpPr>
        <p:spPr>
          <a:xfrm>
            <a:off x="8610600" y="59817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Skjermbilder av De </a:t>
            </a:r>
            <a:r>
              <a:rPr lang="nb-NO" sz="1000" dirty="0" err="1"/>
              <a:t>Fraja</a:t>
            </a:r>
            <a:r>
              <a:rPr lang="nb-NO" sz="1000" dirty="0"/>
              <a:t> et. Al (2021) </a:t>
            </a:r>
          </a:p>
          <a:p>
            <a:r>
              <a:rPr lang="nb-NO" sz="1000" dirty="0"/>
              <a:t>og </a:t>
            </a:r>
            <a:r>
              <a:rPr lang="nb-NO" sz="1000" dirty="0" err="1"/>
              <a:t>Brueckner</a:t>
            </a:r>
            <a:r>
              <a:rPr lang="nb-NO" sz="1000" dirty="0"/>
              <a:t> et al. (2021)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15D5F-092E-4C8A-A11A-5287C9D2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6851">
            <a:off x="4548187" y="2266950"/>
            <a:ext cx="30956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4B490E4-6143-442D-AECB-DD6BA6C76E64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Skjermbilder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Aftenposten, 19.8.21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NRK 25.8.21 </a:t>
            </a:r>
            <a:r>
              <a:rPr lang="en-US" sz="11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1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5.9.21</a:t>
            </a:r>
          </a:p>
        </p:txBody>
      </p:sp>
      <p:pic>
        <p:nvPicPr>
          <p:cNvPr id="5" name="Bilde 4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05CBF106-DABF-41D9-93A6-BD93D2D8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3691">
            <a:off x="320040" y="560656"/>
            <a:ext cx="5455917" cy="3491786"/>
          </a:xfrm>
          <a:prstGeom prst="rect">
            <a:avLst/>
          </a:prstGeom>
        </p:spPr>
      </p:pic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6FC51931-B3E5-4173-886E-E1D03FA759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916823">
            <a:off x="6056497" y="1186624"/>
            <a:ext cx="5455917" cy="26461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AA771-09B4-4736-8F36-31C60602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FE02CCA-FDCC-4FF8-9872-60A82B27F67A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FE96775-C7C2-4630-A090-5FBCCA300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8528">
            <a:off x="1175650" y="3447272"/>
            <a:ext cx="4686299" cy="21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EEC534-8253-4FC1-911D-62DA4E14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4495800" cy="11080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 err="1"/>
              <a:t>Økt</a:t>
            </a:r>
            <a:r>
              <a:rPr lang="en-US" sz="3200" dirty="0"/>
              <a:t> </a:t>
            </a:r>
            <a:r>
              <a:rPr lang="en-US" sz="3200" dirty="0" err="1"/>
              <a:t>hjemmekontorfrekvens</a:t>
            </a:r>
            <a:r>
              <a:rPr lang="en-US" sz="3200" dirty="0"/>
              <a:t> </a:t>
            </a:r>
            <a:r>
              <a:rPr lang="en-US" sz="3200" dirty="0" err="1"/>
              <a:t>vil</a:t>
            </a:r>
            <a:r>
              <a:rPr lang="en-US" sz="3200" dirty="0"/>
              <a:t> </a:t>
            </a:r>
            <a:r>
              <a:rPr lang="en-US" sz="3200" dirty="0" err="1"/>
              <a:t>dempe</a:t>
            </a:r>
            <a:r>
              <a:rPr lang="en-US" sz="3200" dirty="0"/>
              <a:t> </a:t>
            </a:r>
            <a:r>
              <a:rPr lang="en-US" sz="3200" dirty="0" err="1"/>
              <a:t>sentralitetspriser</a:t>
            </a:r>
            <a:endParaRPr lang="en-US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96EDFA-4CB5-45FA-A7DC-83FFECD75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499367"/>
            <a:ext cx="5918199" cy="39935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i="1" dirty="0"/>
              <a:t>Bloom et al. QJE 2015:</a:t>
            </a:r>
          </a:p>
          <a:p>
            <a:r>
              <a:rPr lang="en-US" sz="1800" dirty="0" err="1"/>
              <a:t>Eksperiment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Kina 16 000 </a:t>
            </a:r>
            <a:r>
              <a:rPr lang="en-US" sz="1800" dirty="0" err="1"/>
              <a:t>ansatte</a:t>
            </a:r>
            <a:endParaRPr lang="en-US" sz="1800" dirty="0"/>
          </a:p>
          <a:p>
            <a:r>
              <a:rPr lang="en-US" sz="1800" dirty="0"/>
              <a:t>Call center, 9 md </a:t>
            </a:r>
            <a:r>
              <a:rPr lang="en-US" sz="1800" dirty="0" err="1"/>
              <a:t>hjemmekontor</a:t>
            </a:r>
            <a:endParaRPr lang="en-US" sz="1800" dirty="0"/>
          </a:p>
          <a:p>
            <a:r>
              <a:rPr lang="en-US" sz="1800" dirty="0"/>
              <a:t>13 % </a:t>
            </a:r>
            <a:r>
              <a:rPr lang="en-US" sz="1800" dirty="0" err="1"/>
              <a:t>produktivitetsøkning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Krever</a:t>
            </a:r>
            <a:r>
              <a:rPr lang="en-US" sz="1800" dirty="0"/>
              <a:t> lite </a:t>
            </a:r>
            <a:r>
              <a:rPr lang="en-US" sz="1800" dirty="0" err="1"/>
              <a:t>kreativitet</a:t>
            </a:r>
            <a:endParaRPr lang="en-US" sz="1800" dirty="0"/>
          </a:p>
          <a:p>
            <a:r>
              <a:rPr lang="en-US" sz="1800" dirty="0"/>
              <a:t>Bare 50 % </a:t>
            </a:r>
            <a:r>
              <a:rPr lang="en-US" sz="1800" dirty="0" err="1"/>
              <a:t>ville</a:t>
            </a:r>
            <a:endParaRPr lang="en-US" sz="1800" dirty="0"/>
          </a:p>
          <a:p>
            <a:r>
              <a:rPr lang="en-US" sz="1800" dirty="0"/>
              <a:t>50 % av </a:t>
            </a:r>
            <a:r>
              <a:rPr lang="en-US" sz="1800" dirty="0" err="1"/>
              <a:t>hjemmekontor</a:t>
            </a:r>
            <a:r>
              <a:rPr lang="en-US" sz="1800" dirty="0"/>
              <a:t> </a:t>
            </a:r>
            <a:r>
              <a:rPr lang="en-US" sz="1800" dirty="0" err="1"/>
              <a:t>ville</a:t>
            </a:r>
            <a:r>
              <a:rPr lang="en-US" sz="1800" dirty="0"/>
              <a:t> </a:t>
            </a:r>
            <a:r>
              <a:rPr lang="en-US" sz="1800" dirty="0" err="1"/>
              <a:t>tilbake</a:t>
            </a:r>
            <a:r>
              <a:rPr lang="en-US" sz="1800" dirty="0"/>
              <a:t>, </a:t>
            </a:r>
            <a:r>
              <a:rPr lang="en-US" sz="1800" dirty="0" err="1"/>
              <a:t>selv</a:t>
            </a:r>
            <a:r>
              <a:rPr lang="en-US" sz="1800" dirty="0"/>
              <a:t> med 40 min. </a:t>
            </a:r>
            <a:r>
              <a:rPr lang="en-US" sz="1800" dirty="0" err="1"/>
              <a:t>reisevei</a:t>
            </a:r>
            <a:endParaRPr lang="en-US" sz="1800" dirty="0"/>
          </a:p>
          <a:p>
            <a:r>
              <a:rPr lang="en-US" sz="1800" dirty="0" err="1"/>
              <a:t>Mest</a:t>
            </a:r>
            <a:r>
              <a:rPr lang="en-US" sz="1800" dirty="0"/>
              <a:t> </a:t>
            </a:r>
            <a:r>
              <a:rPr lang="en-US" sz="1800" dirty="0" err="1"/>
              <a:t>produktive</a:t>
            </a:r>
            <a:r>
              <a:rPr lang="en-US" sz="1800" dirty="0"/>
              <a:t> </a:t>
            </a:r>
            <a:r>
              <a:rPr lang="en-US" sz="1800" dirty="0" err="1"/>
              <a:t>blandet</a:t>
            </a:r>
            <a:r>
              <a:rPr lang="en-US" sz="1800" dirty="0"/>
              <a:t> </a:t>
            </a:r>
            <a:r>
              <a:rPr lang="en-US" sz="1800" dirty="0" err="1"/>
              <a:t>kontor</a:t>
            </a:r>
            <a:r>
              <a:rPr lang="en-US" sz="1800" dirty="0"/>
              <a:t>/</a:t>
            </a:r>
            <a:r>
              <a:rPr lang="en-US" sz="1800" dirty="0" err="1"/>
              <a:t>hjemme</a:t>
            </a:r>
            <a:endParaRPr lang="en-US" sz="1800" dirty="0"/>
          </a:p>
          <a:p>
            <a:r>
              <a:rPr lang="en-US" sz="1800" dirty="0"/>
              <a:t>Bloom: «In person collaboration is necessary for creativity.»</a:t>
            </a:r>
          </a:p>
          <a:p>
            <a:endParaRPr lang="en-US" sz="1400" dirty="0"/>
          </a:p>
        </p:txBody>
      </p:sp>
      <p:pic>
        <p:nvPicPr>
          <p:cNvPr id="8" name="Plassholder for innhold 7" descr="Forretningsperson i moderne kontor som jobber på bærbar datamaskin">
            <a:extLst>
              <a:ext uri="{FF2B5EF4-FFF2-40B4-BE49-F238E27FC236}">
                <a16:creationId xmlns:a16="http://schemas.microsoft.com/office/drawing/2014/main" id="{10804BCD-1B83-4988-A05D-15C3A61278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r="19276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179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A20F95-C945-42C4-9198-BEF04207F1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3CDF6-D2E4-4F30-AF8E-235317BB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Dette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klarer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ikke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på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hjemmekontoret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5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798A7-6632-4B97-A5BF-41405678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614362"/>
            <a:ext cx="79343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7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2F04E-C487-41B7-AE22-C0AFBBD2C8AC}"/>
              </a:ext>
            </a:extLst>
          </p:cNvPr>
          <p:cNvSpPr txBox="1"/>
          <p:nvPr/>
        </p:nvSpPr>
        <p:spPr>
          <a:xfrm>
            <a:off x="9688945" y="6453143"/>
            <a:ext cx="1372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Data: Eiendomsverdi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B4A23-7153-41B2-A9E1-3A848C4FEFCE}"/>
              </a:ext>
            </a:extLst>
          </p:cNvPr>
          <p:cNvSpPr txBox="1"/>
          <p:nvPr/>
        </p:nvSpPr>
        <p:spPr>
          <a:xfrm>
            <a:off x="2082800" y="288485"/>
            <a:ext cx="961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Hedonisk</a:t>
            </a:r>
            <a:r>
              <a:rPr lang="nb-NO" dirty="0"/>
              <a:t> tidsdummy prisindeks (lokal regresjon og FE), segmentert på geografisk område, typekontrollert og interaksjonsledd log(</a:t>
            </a:r>
            <a:r>
              <a:rPr lang="nb-NO" dirty="0" err="1"/>
              <a:t>Size</a:t>
            </a:r>
            <a:r>
              <a:rPr lang="nb-NO" dirty="0"/>
              <a:t>)*leilighet. Selveierdata, trimmet på 1. og 99. prosentil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428E2-7BF3-4781-9A34-66BDD764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30" y="1417098"/>
            <a:ext cx="6660511" cy="45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CE09E-2212-4C89-A939-E34AE1A2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63" y="1485240"/>
            <a:ext cx="6536610" cy="4493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1E306B-E41D-4F84-8B71-0AADA5A5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300" y="6476832"/>
            <a:ext cx="1377815" cy="30482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CDDB92C-B92B-4EEC-8D4A-DAE8D603B7EC}"/>
              </a:ext>
            </a:extLst>
          </p:cNvPr>
          <p:cNvSpPr/>
          <p:nvPr/>
        </p:nvSpPr>
        <p:spPr>
          <a:xfrm rot="20777871">
            <a:off x="8739345" y="133774"/>
            <a:ext cx="2600960" cy="30683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Her skal du være vrang om du ikke ser tendensen …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4346F3-0866-4B88-B776-7E0E3DF026E7}"/>
              </a:ext>
            </a:extLst>
          </p:cNvPr>
          <p:cNvCxnSpPr/>
          <p:nvPr/>
        </p:nvCxnSpPr>
        <p:spPr>
          <a:xfrm flipH="1" flipV="1">
            <a:off x="4947920" y="3992880"/>
            <a:ext cx="101600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FCB03F-A767-4824-A8C0-68062F3AC11F}"/>
              </a:ext>
            </a:extLst>
          </p:cNvPr>
          <p:cNvCxnSpPr/>
          <p:nvPr/>
        </p:nvCxnSpPr>
        <p:spPr>
          <a:xfrm flipH="1" flipV="1">
            <a:off x="4711968" y="3230413"/>
            <a:ext cx="101600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tel 3">
            <a:extLst>
              <a:ext uri="{FF2B5EF4-FFF2-40B4-BE49-F238E27FC236}">
                <a16:creationId xmlns:a16="http://schemas.microsoft.com/office/drawing/2014/main" id="{E3E26D00-1398-4CDE-9359-CA77D8C1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16" y="255765"/>
            <a:ext cx="10515600" cy="543252"/>
          </a:xfrm>
        </p:spPr>
        <p:txBody>
          <a:bodyPr>
            <a:normAutofit fontScale="90000"/>
          </a:bodyPr>
          <a:lstStyle/>
          <a:p>
            <a:r>
              <a:rPr lang="nb-NO" dirty="0"/>
              <a:t>Rabattstørrelse på å bo utenfor</a:t>
            </a:r>
          </a:p>
        </p:txBody>
      </p:sp>
    </p:spTree>
    <p:extLst>
      <p:ext uri="{BB962C8B-B14F-4D97-AF65-F5344CB8AC3E}">
        <p14:creationId xmlns:p14="http://schemas.microsoft.com/office/powerpoint/2010/main" val="103528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Housing Lab</a:t>
            </a:r>
          </a:p>
        </p:txBody>
      </p:sp>
      <p:sp>
        <p:nvSpPr>
          <p:cNvPr id="5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2493" y="2071315"/>
            <a:ext cx="6713552" cy="4548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Trepartssamarbeid</a:t>
            </a:r>
            <a:r>
              <a:rPr lang="en-US" sz="1800" dirty="0"/>
              <a:t> </a:t>
            </a:r>
            <a:r>
              <a:rPr lang="en-US" sz="1800" dirty="0" err="1"/>
              <a:t>mellom</a:t>
            </a:r>
            <a:r>
              <a:rPr lang="en-US" sz="1800" dirty="0"/>
              <a:t> </a:t>
            </a:r>
            <a:r>
              <a:rPr lang="en-US" sz="1800" i="1" dirty="0"/>
              <a:t>OsloMet</a:t>
            </a:r>
            <a:r>
              <a:rPr lang="en-US" sz="1800" dirty="0"/>
              <a:t>, </a:t>
            </a:r>
            <a:r>
              <a:rPr lang="en-US" sz="1800" i="1" dirty="0" err="1"/>
              <a:t>Eiendomsverdi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i="1" dirty="0" err="1"/>
              <a:t>Samfunnsøkonomisk</a:t>
            </a:r>
            <a:r>
              <a:rPr lang="en-US" sz="1800" i="1" dirty="0"/>
              <a:t> </a:t>
            </a:r>
            <a:r>
              <a:rPr lang="en-US" sz="1800" i="1" dirty="0" err="1"/>
              <a:t>analyse</a:t>
            </a:r>
            <a:endParaRPr lang="en-US" sz="1800" i="1" dirty="0"/>
          </a:p>
          <a:p>
            <a:r>
              <a:rPr lang="en-US" sz="1800" dirty="0"/>
              <a:t>Er </a:t>
            </a:r>
            <a:r>
              <a:rPr lang="en-US" sz="1800" dirty="0" err="1"/>
              <a:t>delfinansiert</a:t>
            </a:r>
            <a:r>
              <a:rPr lang="en-US" sz="1800" dirty="0"/>
              <a:t> av </a:t>
            </a:r>
            <a:r>
              <a:rPr lang="en-US" sz="1800" i="1" dirty="0" err="1"/>
              <a:t>Finansdepartementet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i="1" dirty="0" err="1"/>
              <a:t>Kommunal</a:t>
            </a:r>
            <a:r>
              <a:rPr lang="en-US" sz="1800" i="1" dirty="0"/>
              <a:t>- </a:t>
            </a:r>
            <a:r>
              <a:rPr lang="en-US" sz="1800" i="1" dirty="0" err="1"/>
              <a:t>og</a:t>
            </a:r>
            <a:r>
              <a:rPr lang="en-US" sz="1800" i="1" dirty="0"/>
              <a:t> </a:t>
            </a:r>
            <a:r>
              <a:rPr lang="en-US" sz="1800" i="1" dirty="0" err="1"/>
              <a:t>moderniseringsdepartementet</a:t>
            </a:r>
            <a:endParaRPr lang="en-US" sz="1800" i="1" dirty="0"/>
          </a:p>
          <a:p>
            <a:endParaRPr lang="en-US" sz="1800" dirty="0"/>
          </a:p>
          <a:p>
            <a:r>
              <a:rPr lang="en-US" sz="1800" dirty="0" err="1"/>
              <a:t>Finansiell</a:t>
            </a:r>
            <a:r>
              <a:rPr lang="en-US" sz="1800" dirty="0"/>
              <a:t> </a:t>
            </a:r>
            <a:r>
              <a:rPr lang="en-US" sz="1800" dirty="0" err="1"/>
              <a:t>sponsorstøtte</a:t>
            </a:r>
            <a:r>
              <a:rPr lang="en-US" sz="1800" dirty="0"/>
              <a:t>: </a:t>
            </a:r>
          </a:p>
          <a:p>
            <a:pPr lvl="1"/>
            <a:r>
              <a:rPr lang="en-US" sz="1800" b="1" dirty="0" err="1"/>
              <a:t>Selvaag</a:t>
            </a:r>
            <a:r>
              <a:rPr lang="en-US" sz="1800" b="1" dirty="0"/>
              <a:t> </a:t>
            </a:r>
            <a:r>
              <a:rPr lang="en-US" sz="1800" b="1" dirty="0" err="1"/>
              <a:t>Bolig</a:t>
            </a:r>
            <a:r>
              <a:rPr lang="en-US" sz="1800" b="1" dirty="0"/>
              <a:t> </a:t>
            </a:r>
          </a:p>
          <a:p>
            <a:pPr lvl="1"/>
            <a:r>
              <a:rPr lang="en-US" sz="1800" b="1" dirty="0" err="1"/>
              <a:t>SpareBank</a:t>
            </a:r>
            <a:r>
              <a:rPr lang="en-US" sz="1800" b="1" dirty="0"/>
              <a:t> 1-gruppen </a:t>
            </a:r>
          </a:p>
          <a:p>
            <a:pPr lvl="1"/>
            <a:r>
              <a:rPr lang="en-US" sz="1800" b="1" dirty="0"/>
              <a:t>OBOS</a:t>
            </a:r>
          </a:p>
          <a:p>
            <a:pPr lvl="1"/>
            <a:endParaRPr lang="en-US" sz="1800" b="1" dirty="0"/>
          </a:p>
          <a:p>
            <a:r>
              <a:rPr lang="en-US" sz="1800" dirty="0"/>
              <a:t>Data: Eiendom Norge, </a:t>
            </a:r>
            <a:r>
              <a:rPr lang="en-US" sz="1800" dirty="0" err="1"/>
              <a:t>Eiendomsverdi</a:t>
            </a:r>
            <a:r>
              <a:rPr lang="en-US" sz="1800" dirty="0"/>
              <a:t>, DNB Eiendom, </a:t>
            </a:r>
            <a:r>
              <a:rPr lang="en-US" sz="1800" dirty="0" err="1"/>
              <a:t>Krogsveen</a:t>
            </a:r>
            <a:r>
              <a:rPr lang="en-US" sz="1800" dirty="0"/>
              <a:t>, EM1-gruppen, </a:t>
            </a:r>
          </a:p>
          <a:p>
            <a:pPr marL="0"/>
            <a:r>
              <a:rPr lang="en-US" sz="1800" dirty="0" err="1"/>
              <a:t>Samfunnsøkonomisk</a:t>
            </a:r>
            <a:r>
              <a:rPr lang="en-US" sz="1800" dirty="0"/>
              <a:t> </a:t>
            </a:r>
            <a:r>
              <a:rPr lang="en-US" sz="1800" dirty="0" err="1"/>
              <a:t>analyse</a:t>
            </a:r>
            <a:r>
              <a:rPr lang="en-US" sz="1800" dirty="0"/>
              <a:t>, </a:t>
            </a:r>
            <a:r>
              <a:rPr lang="en-US" sz="1800" dirty="0" err="1"/>
              <a:t>Backe</a:t>
            </a:r>
            <a:r>
              <a:rPr lang="en-US" sz="1800" dirty="0"/>
              <a:t>, Holthe, AF-</a:t>
            </a:r>
            <a:r>
              <a:rPr lang="en-US" sz="1800" dirty="0" err="1"/>
              <a:t>gruppen</a:t>
            </a:r>
            <a:r>
              <a:rPr lang="en-US" sz="1800" dirty="0"/>
              <a:t>, Skanska, OBOS, </a:t>
            </a:r>
            <a:r>
              <a:rPr lang="en-US" sz="1800" dirty="0" err="1"/>
              <a:t>Veidekke</a:t>
            </a:r>
            <a:endParaRPr lang="en-US" sz="1800" dirty="0"/>
          </a:p>
          <a:p>
            <a:pPr marL="457200" lvl="1"/>
            <a:endParaRPr lang="en-US" sz="18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r="2088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2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7CEA2-27B5-471D-ADAA-4C1858DD0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035783"/>
            <a:ext cx="7746709" cy="4744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4D154-FC07-4848-89D9-3BD17614A75E}"/>
              </a:ext>
            </a:extLst>
          </p:cNvPr>
          <p:cNvSpPr txBox="1"/>
          <p:nvPr/>
        </p:nvSpPr>
        <p:spPr>
          <a:xfrm>
            <a:off x="4926445" y="5840765"/>
            <a:ext cx="1372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Data: Eiendomsverdi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93E1D28-B4CB-4B61-810A-18450AE72B5E}"/>
              </a:ext>
            </a:extLst>
          </p:cNvPr>
          <p:cNvSpPr/>
          <p:nvPr/>
        </p:nvSpPr>
        <p:spPr>
          <a:xfrm>
            <a:off x="4602480" y="1595120"/>
            <a:ext cx="2712720" cy="223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F2661F6-320A-45CB-9C92-576EE4C89BDC}"/>
              </a:ext>
            </a:extLst>
          </p:cNvPr>
          <p:cNvSpPr/>
          <p:nvPr/>
        </p:nvSpPr>
        <p:spPr>
          <a:xfrm>
            <a:off x="9349303" y="403352"/>
            <a:ext cx="1747520" cy="142544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Oi!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A8AEA8-BD76-4CB9-B153-12F4948E4C11}"/>
              </a:ext>
            </a:extLst>
          </p:cNvPr>
          <p:cNvCxnSpPr>
            <a:stCxn id="4" idx="8"/>
          </p:cNvCxnSpPr>
          <p:nvPr/>
        </p:nvCxnSpPr>
        <p:spPr>
          <a:xfrm flipH="1">
            <a:off x="7437120" y="2006981"/>
            <a:ext cx="2421882" cy="370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0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5D97E-88FA-471A-AC36-7CB161DB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nb-NO" sz="2300">
                <a:solidFill>
                  <a:srgbClr val="FFFFFF"/>
                </a:solidFill>
              </a:rPr>
              <a:t>2020 og 2021 representerer store skift. Har vært tendensbremsninger før, men de er små i forhold…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FAFDC-D6B8-4E06-88F6-F4705561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012211"/>
            <a:ext cx="6780700" cy="483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5EDA66-5CC0-4B8E-8621-D0549E415A16}"/>
              </a:ext>
            </a:extLst>
          </p:cNvPr>
          <p:cNvSpPr txBox="1"/>
          <p:nvPr/>
        </p:nvSpPr>
        <p:spPr>
          <a:xfrm>
            <a:off x="9688945" y="6453143"/>
            <a:ext cx="1372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Data: Eiendomsverdi</a:t>
            </a:r>
          </a:p>
        </p:txBody>
      </p:sp>
    </p:spTree>
    <p:extLst>
      <p:ext uri="{BB962C8B-B14F-4D97-AF65-F5344CB8AC3E}">
        <p14:creationId xmlns:p14="http://schemas.microsoft.com/office/powerpoint/2010/main" val="200654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lden Gate Bridge in fog">
            <a:extLst>
              <a:ext uri="{FF2B5EF4-FFF2-40B4-BE49-F238E27FC236}">
                <a16:creationId xmlns:a16="http://schemas.microsoft.com/office/drawing/2014/main" id="{331B897B-E536-4F78-9EA1-F025FE34C1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8CF4B-0CF2-4189-ADC2-4EA07141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Så Covid har påvirket sentralitetsgradienten. Det er ikke spørsmålet. Spørsmålet er: Hvor mye er varig?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BF0F3-7DB9-4BC5-922B-47496BE5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22237"/>
            <a:ext cx="10515600" cy="558800"/>
          </a:xfrm>
        </p:spPr>
        <p:txBody>
          <a:bodyPr>
            <a:normAutofit fontScale="90000"/>
          </a:bodyPr>
          <a:lstStyle/>
          <a:p>
            <a:r>
              <a:rPr lang="nb-NO" dirty="0"/>
              <a:t>Min prediksjon (les: gjetning)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F04883-C5F0-46A5-81CE-CE88BC299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790575"/>
            <a:ext cx="5429250" cy="5386388"/>
          </a:xfrm>
        </p:spPr>
        <p:txBody>
          <a:bodyPr>
            <a:normAutofit/>
          </a:bodyPr>
          <a:lstStyle/>
          <a:p>
            <a:r>
              <a:rPr lang="nb-NO" sz="2400" dirty="0"/>
              <a:t>20 – 25 % av observert atferdsendring 2020-2021 blir permanent</a:t>
            </a:r>
          </a:p>
          <a:p>
            <a:r>
              <a:rPr lang="nb-NO" sz="2400" dirty="0"/>
              <a:t>5 kontordager/uke </a:t>
            </a:r>
            <a:r>
              <a:rPr lang="nb-NO" sz="2400" dirty="0">
                <a:sym typeface="Wingdings" panose="05000000000000000000" pitchFamily="2" charset="2"/>
              </a:rPr>
              <a:t> 4</a:t>
            </a:r>
          </a:p>
          <a:p>
            <a:r>
              <a:rPr lang="nb-NO" sz="2400" dirty="0">
                <a:sym typeface="Wingdings" panose="05000000000000000000" pitchFamily="2" charset="2"/>
              </a:rPr>
              <a:t>4 kontordager/uke  3</a:t>
            </a:r>
          </a:p>
          <a:p>
            <a:endParaRPr lang="nb-NO" sz="2400" dirty="0">
              <a:sym typeface="Wingdings" panose="05000000000000000000" pitchFamily="2" charset="2"/>
            </a:endParaRPr>
          </a:p>
          <a:p>
            <a:r>
              <a:rPr lang="nb-NO" sz="2400" dirty="0">
                <a:sym typeface="Wingdings" panose="05000000000000000000" pitchFamily="2" charset="2"/>
              </a:rPr>
              <a:t>25 år som profesjonell økonom: minst to lærdommer</a:t>
            </a:r>
          </a:p>
          <a:p>
            <a:r>
              <a:rPr lang="nb-NO" sz="2400" dirty="0">
                <a:sym typeface="Wingdings" panose="05000000000000000000" pitchFamily="2" charset="2"/>
              </a:rPr>
              <a:t>Over-</a:t>
            </a:r>
            <a:r>
              <a:rPr lang="nb-NO" sz="2400" dirty="0" err="1">
                <a:sym typeface="Wingdings" panose="05000000000000000000" pitchFamily="2" charset="2"/>
              </a:rPr>
              <a:t>shooting</a:t>
            </a:r>
            <a:r>
              <a:rPr lang="nb-NO" sz="2400" dirty="0">
                <a:sym typeface="Wingdings" panose="05000000000000000000" pitchFamily="2" charset="2"/>
              </a:rPr>
              <a:t> (initial reaksjon større enn endelig)</a:t>
            </a:r>
          </a:p>
          <a:p>
            <a:r>
              <a:rPr lang="nb-NO" sz="2400" dirty="0">
                <a:sym typeface="Wingdings" panose="05000000000000000000" pitchFamily="2" charset="2"/>
              </a:rPr>
              <a:t>Folk tilpasser seg og lærer</a:t>
            </a:r>
          </a:p>
          <a:p>
            <a:endParaRPr lang="nb-NO" dirty="0"/>
          </a:p>
        </p:txBody>
      </p:sp>
      <p:pic>
        <p:nvPicPr>
          <p:cNvPr id="1026" name="Picture 2" descr="Et bilde som inneholder tekst, avis, skjermbilde&#10;&#10;Automatisk generert beskrivelse">
            <a:extLst>
              <a:ext uri="{FF2B5EF4-FFF2-40B4-BE49-F238E27FC236}">
                <a16:creationId xmlns:a16="http://schemas.microsoft.com/office/drawing/2014/main" id="{FAC900F4-A70D-4DB9-8E2D-316CEA90E2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791">
            <a:off x="6019800" y="466724"/>
            <a:ext cx="4207997" cy="5586413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9F997AF-31C2-4DA2-B276-EF87EAE5B93C}"/>
              </a:ext>
            </a:extLst>
          </p:cNvPr>
          <p:cNvSpPr txBox="1"/>
          <p:nvPr/>
        </p:nvSpPr>
        <p:spPr>
          <a:xfrm>
            <a:off x="7038975" y="6492875"/>
            <a:ext cx="18614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Faksimile: Aftenposten 24.10.21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BC475D9-6A5D-4551-930E-921A3A5AE01F}"/>
              </a:ext>
            </a:extLst>
          </p:cNvPr>
          <p:cNvSpPr/>
          <p:nvPr/>
        </p:nvSpPr>
        <p:spPr>
          <a:xfrm>
            <a:off x="6913097" y="3912394"/>
            <a:ext cx="971550" cy="5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16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ilhouette of a construction site">
            <a:extLst>
              <a:ext uri="{FF2B5EF4-FFF2-40B4-BE49-F238E27FC236}">
                <a16:creationId xmlns:a16="http://schemas.microsoft.com/office/drawing/2014/main" id="{73AACCE1-362E-47DF-9BCE-FB99E5192D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017F3-160A-4BF1-AC93-3BF4C0C9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Oppsummering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AF02-F8F1-48D3-857E-D518B5D96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322" y="180428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Boligprisene</a:t>
            </a:r>
            <a:r>
              <a:rPr lang="en-US" sz="2000" dirty="0"/>
              <a:t> er sensitive for </a:t>
            </a:r>
            <a:r>
              <a:rPr lang="en-US" sz="2000" dirty="0" err="1"/>
              <a:t>rente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olje</a:t>
            </a:r>
            <a:endParaRPr lang="en-US" sz="2000" dirty="0"/>
          </a:p>
          <a:p>
            <a:r>
              <a:rPr lang="en-US" sz="2000" dirty="0"/>
              <a:t>Covid-19 </a:t>
            </a:r>
            <a:r>
              <a:rPr lang="en-US" sz="2000" dirty="0" err="1"/>
              <a:t>gir</a:t>
            </a:r>
            <a:r>
              <a:rPr lang="en-US" sz="2000" dirty="0"/>
              <a:t> et </a:t>
            </a:r>
            <a:r>
              <a:rPr lang="en-US" sz="2000" dirty="0" err="1"/>
              <a:t>incentiv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digitalt</a:t>
            </a:r>
            <a:r>
              <a:rPr lang="en-US" sz="2000" dirty="0"/>
              <a:t> </a:t>
            </a:r>
            <a:r>
              <a:rPr lang="en-US" sz="2000" dirty="0" err="1"/>
              <a:t>arbeid</a:t>
            </a:r>
            <a:endParaRPr lang="en-US" sz="2000" dirty="0"/>
          </a:p>
          <a:p>
            <a:r>
              <a:rPr lang="en-US" sz="2000" dirty="0" err="1"/>
              <a:t>Sentralitetsgradienten</a:t>
            </a:r>
            <a:r>
              <a:rPr lang="en-US" sz="2000" dirty="0"/>
              <a:t>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skiftet</a:t>
            </a:r>
            <a:r>
              <a:rPr lang="en-US" sz="2000" dirty="0"/>
              <a:t> – men vi vet </a:t>
            </a:r>
            <a:r>
              <a:rPr lang="en-US" sz="2000" dirty="0" err="1"/>
              <a:t>ikke</a:t>
            </a:r>
            <a:r>
              <a:rPr lang="en-US" sz="2000" dirty="0"/>
              <a:t> om det er </a:t>
            </a:r>
            <a:r>
              <a:rPr lang="en-US" sz="2000" dirty="0" err="1"/>
              <a:t>midlertidig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permanent</a:t>
            </a:r>
          </a:p>
        </p:txBody>
      </p:sp>
    </p:spTree>
    <p:extLst>
      <p:ext uri="{BB962C8B-B14F-4D97-AF65-F5344CB8AC3E}">
        <p14:creationId xmlns:p14="http://schemas.microsoft.com/office/powerpoint/2010/main" val="165517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C875-C735-4C5F-A159-D416E443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5"/>
            <a:ext cx="10982325" cy="1325563"/>
          </a:xfrm>
        </p:spPr>
        <p:txBody>
          <a:bodyPr/>
          <a:lstStyle/>
          <a:p>
            <a:r>
              <a:rPr lang="nb-NO" dirty="0"/>
              <a:t>Sentraliseringsutfordringen. Hva skjer etter </a:t>
            </a:r>
            <a:r>
              <a:rPr lang="nb-NO" dirty="0" err="1"/>
              <a:t>Covid</a:t>
            </a:r>
            <a:r>
              <a:rPr lang="nb-NO" dirty="0"/>
              <a:t>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9246C8-2287-4054-AF99-35953032F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890" y="2032000"/>
            <a:ext cx="5726057" cy="4001457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DEBC05-1265-405A-85B2-D68ADCD68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01456"/>
            <a:ext cx="5801387" cy="3225602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09A8186-CC88-4080-8B9E-68C29343475D}"/>
              </a:ext>
            </a:extLst>
          </p:cNvPr>
          <p:cNvSpPr/>
          <p:nvPr/>
        </p:nvSpPr>
        <p:spPr>
          <a:xfrm>
            <a:off x="6280727" y="2244436"/>
            <a:ext cx="2475346" cy="1184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12979C-505C-4F64-A3B1-F04B26931F28}"/>
              </a:ext>
            </a:extLst>
          </p:cNvPr>
          <p:cNvCxnSpPr/>
          <p:nvPr/>
        </p:nvCxnSpPr>
        <p:spPr>
          <a:xfrm>
            <a:off x="5150840" y="1308683"/>
            <a:ext cx="1426129" cy="935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918AA2-E2AD-4943-8503-2DBD4A55B7B4}"/>
              </a:ext>
            </a:extLst>
          </p:cNvPr>
          <p:cNvCxnSpPr/>
          <p:nvPr/>
        </p:nvCxnSpPr>
        <p:spPr>
          <a:xfrm flipH="1">
            <a:off x="3741490" y="1308683"/>
            <a:ext cx="4798503" cy="32213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A67AF5-0FED-4BD4-9FAD-50FDB03C11AF}"/>
              </a:ext>
            </a:extLst>
          </p:cNvPr>
          <p:cNvSpPr txBox="1"/>
          <p:nvPr/>
        </p:nvSpPr>
        <p:spPr>
          <a:xfrm>
            <a:off x="8156406" y="5853394"/>
            <a:ext cx="3834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Skjermdump fra Eiendom Norges </a:t>
            </a:r>
            <a:r>
              <a:rPr lang="nb-NO" sz="1000" dirty="0" err="1"/>
              <a:t>hjemmmeside</a:t>
            </a:r>
            <a:r>
              <a:rPr lang="nb-NO" sz="1000" dirty="0"/>
              <a:t>. Kilde: Eiendomsverdi</a:t>
            </a:r>
          </a:p>
        </p:txBody>
      </p:sp>
    </p:spTree>
    <p:extLst>
      <p:ext uri="{BB962C8B-B14F-4D97-AF65-F5344CB8AC3E}">
        <p14:creationId xmlns:p14="http://schemas.microsoft.com/office/powerpoint/2010/main" val="21883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Minner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om: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Boligmarkedets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rolle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viktigste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faktorer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0996" y="1475044"/>
            <a:ext cx="6274296" cy="390791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49695D-07FC-4CBB-B96B-5C82088956C4}"/>
              </a:ext>
            </a:extLst>
          </p:cNvPr>
          <p:cNvSpPr/>
          <p:nvPr/>
        </p:nvSpPr>
        <p:spPr>
          <a:xfrm>
            <a:off x="3644900" y="393700"/>
            <a:ext cx="1079388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Rente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21A8CB-9E68-472D-90E3-B837B838043D}"/>
              </a:ext>
            </a:extLst>
          </p:cNvPr>
          <p:cNvCxnSpPr/>
          <p:nvPr/>
        </p:nvCxnSpPr>
        <p:spPr>
          <a:xfrm>
            <a:off x="4724288" y="1036320"/>
            <a:ext cx="2662032" cy="151384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5E4BB63-9F93-437C-95A9-9BA60B9F18BE}"/>
              </a:ext>
            </a:extLst>
          </p:cNvPr>
          <p:cNvSpPr/>
          <p:nvPr/>
        </p:nvSpPr>
        <p:spPr>
          <a:xfrm>
            <a:off x="3573108" y="5382956"/>
            <a:ext cx="1079388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Olje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B38214-804C-4DDD-B38E-4CE90B9228DA}"/>
              </a:ext>
            </a:extLst>
          </p:cNvPr>
          <p:cNvCxnSpPr/>
          <p:nvPr/>
        </p:nvCxnSpPr>
        <p:spPr>
          <a:xfrm flipV="1">
            <a:off x="4724288" y="3718560"/>
            <a:ext cx="3444352" cy="201707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1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 bilde som inneholder vann, himmel, utendørs, båt&#10;&#10;Automatisk generert beskrivelse">
            <a:extLst>
              <a:ext uri="{FF2B5EF4-FFF2-40B4-BE49-F238E27FC236}">
                <a16:creationId xmlns:a16="http://schemas.microsoft.com/office/drawing/2014/main" id="{FF4796A2-F6F7-4C8B-A2C0-EB755D8838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4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275" y="632990"/>
            <a:ext cx="4379399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 err="1"/>
              <a:t>Oljeinntekter</a:t>
            </a:r>
            <a:r>
              <a:rPr lang="en-US" sz="3300" dirty="0"/>
              <a:t> </a:t>
            </a:r>
            <a:r>
              <a:rPr lang="en-US" sz="3300" dirty="0" err="1"/>
              <a:t>påvirker</a:t>
            </a:r>
            <a:r>
              <a:rPr lang="en-US" sz="3300" dirty="0"/>
              <a:t> </a:t>
            </a:r>
            <a:r>
              <a:rPr lang="en-US" sz="3300" dirty="0" err="1"/>
              <a:t>boligpriser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031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Balassa-Samuelson-</a:t>
            </a:r>
            <a:r>
              <a:rPr lang="en-US" sz="2400" dirty="0" err="1"/>
              <a:t>effekten</a:t>
            </a:r>
            <a:endParaRPr lang="en-US" sz="2400" dirty="0"/>
          </a:p>
          <a:p>
            <a:pPr lvl="1"/>
            <a:r>
              <a:rPr lang="en-US" dirty="0"/>
              <a:t>Booming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prisøkning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skjermet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sektor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AA11719-EB0C-4289-8992-962B9894177C}"/>
              </a:ext>
            </a:extLst>
          </p:cNvPr>
          <p:cNvSpPr txBox="1"/>
          <p:nvPr/>
        </p:nvSpPr>
        <p:spPr>
          <a:xfrm>
            <a:off x="8311778" y="4922907"/>
            <a:ext cx="11592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Foto: </a:t>
            </a:r>
            <a:r>
              <a:rPr lang="nb-NO" sz="9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 tooltip="flickruser:45807232@N04"/>
              </a:rPr>
              <a:t>Olav Gjerstad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415617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0AA1F-D34D-4177-8821-B87D2F87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0" y="5757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nb-NO" sz="2600" dirty="0">
                <a:solidFill>
                  <a:srgbClr val="FFFFFF"/>
                </a:solidFill>
              </a:rPr>
              <a:t>Bolig blir dyrt i land med </a:t>
            </a:r>
            <a:r>
              <a:rPr lang="nb-NO" sz="2600" dirty="0" err="1">
                <a:solidFill>
                  <a:srgbClr val="FFFFFF"/>
                </a:solidFill>
              </a:rPr>
              <a:t>booming</a:t>
            </a:r>
            <a:r>
              <a:rPr lang="nb-NO" sz="2600" dirty="0">
                <a:solidFill>
                  <a:srgbClr val="FFFFFF"/>
                </a:solidFill>
              </a:rPr>
              <a:t> </a:t>
            </a:r>
            <a:r>
              <a:rPr lang="nb-NO" sz="2600" dirty="0" err="1">
                <a:solidFill>
                  <a:srgbClr val="FFFFFF"/>
                </a:solidFill>
              </a:rPr>
              <a:t>sectors</a:t>
            </a:r>
            <a:endParaRPr lang="nb-NO" sz="2600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B4E903-91C0-431F-B7FE-49F585CC1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549621"/>
              </p:ext>
            </p:extLst>
          </p:nvPr>
        </p:nvGraphicFramePr>
        <p:xfrm>
          <a:off x="3525520" y="731520"/>
          <a:ext cx="7701279" cy="516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4EB862-B206-4382-93B3-6F261E69DD73}"/>
              </a:ext>
            </a:extLst>
          </p:cNvPr>
          <p:cNvSpPr txBox="1"/>
          <p:nvPr/>
        </p:nvSpPr>
        <p:spPr>
          <a:xfrm>
            <a:off x="6651248" y="6269836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Kilde: Dallas </a:t>
            </a:r>
            <a:r>
              <a:rPr lang="nb-NO" sz="800" dirty="0" err="1"/>
              <a:t>Fed</a:t>
            </a:r>
            <a:r>
              <a:rPr lang="nb-NO" sz="800" dirty="0"/>
              <a:t>. Se: </a:t>
            </a:r>
            <a:r>
              <a:rPr lang="nb-NO" sz="800" dirty="0">
                <a:hlinkClick r:id="rId3"/>
              </a:rPr>
              <a:t>https://www.dallasfed.org/institute/houseprice#tab2</a:t>
            </a:r>
            <a:r>
              <a:rPr lang="nb-NO" sz="800" dirty="0"/>
              <a:t> og</a:t>
            </a:r>
          </a:p>
          <a:p>
            <a:r>
              <a:rPr lang="en-US" sz="800" b="0" i="0" dirty="0">
                <a:solidFill>
                  <a:srgbClr val="0A1B2B"/>
                </a:solidFill>
                <a:effectLst/>
                <a:latin typeface="Alegreya_Sans"/>
              </a:rPr>
              <a:t>Mack, A., and E. Martínez-García. 2011. "A Cross-Country Quarterly Database of Real House Prices: A Methodological Note.</a:t>
            </a:r>
          </a:p>
          <a:p>
            <a:r>
              <a:rPr lang="en-US" sz="800" b="0" i="0" dirty="0">
                <a:solidFill>
                  <a:srgbClr val="0A1B2B"/>
                </a:solidFill>
                <a:effectLst/>
                <a:latin typeface="Alegreya_Sans"/>
              </a:rPr>
              <a:t>" Globalization and Monetary Policy Institute Working Paper No. 99, Federal Reserve Bank of Dallas.</a:t>
            </a:r>
          </a:p>
          <a:p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11072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17E2F9-032A-4CAE-A2E4-7465A67B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036EB2E8-1BD0-492D-BF5A-CE0184DA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04672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16ED32-D562-46FD-A6C1-B0FBF4EF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3325"/>
            <a:ext cx="9681166" cy="6861324"/>
          </a:xfrm>
          <a:custGeom>
            <a:avLst/>
            <a:gdLst>
              <a:gd name="connsiteX0" fmla="*/ 0 w 9681166"/>
              <a:gd name="connsiteY0" fmla="*/ 6861324 h 6861324"/>
              <a:gd name="connsiteX1" fmla="*/ 3359025 w 9681166"/>
              <a:gd name="connsiteY1" fmla="*/ 6861324 h 6861324"/>
              <a:gd name="connsiteX2" fmla="*/ 3359025 w 9681166"/>
              <a:gd name="connsiteY2" fmla="*/ 6861323 h 6861324"/>
              <a:gd name="connsiteX3" fmla="*/ 9324977 w 9681166"/>
              <a:gd name="connsiteY3" fmla="*/ 6861323 h 6861324"/>
              <a:gd name="connsiteX4" fmla="*/ 9323659 w 9681166"/>
              <a:gd name="connsiteY4" fmla="*/ 6858478 h 6861324"/>
              <a:gd name="connsiteX5" fmla="*/ 9681166 w 9681166"/>
              <a:gd name="connsiteY5" fmla="*/ 6858478 h 6861324"/>
              <a:gd name="connsiteX6" fmla="*/ 6504791 w 9681166"/>
              <a:gd name="connsiteY6" fmla="*/ 0 h 6861324"/>
              <a:gd name="connsiteX7" fmla="*/ 6499214 w 9681166"/>
              <a:gd name="connsiteY7" fmla="*/ 0 h 6861324"/>
              <a:gd name="connsiteX8" fmla="*/ 5432986 w 9681166"/>
              <a:gd name="connsiteY8" fmla="*/ 0 h 6861324"/>
              <a:gd name="connsiteX9" fmla="*/ 1603114 w 9681166"/>
              <a:gd name="connsiteY9" fmla="*/ 0 h 6861324"/>
              <a:gd name="connsiteX10" fmla="*/ 1603114 w 9681166"/>
              <a:gd name="connsiteY10" fmla="*/ 479 h 6861324"/>
              <a:gd name="connsiteX11" fmla="*/ 356189 w 9681166"/>
              <a:gd name="connsiteY11" fmla="*/ 479 h 6861324"/>
              <a:gd name="connsiteX12" fmla="*/ 356189 w 9681166"/>
              <a:gd name="connsiteY12" fmla="*/ 3324 h 6861324"/>
              <a:gd name="connsiteX13" fmla="*/ 0 w 9681166"/>
              <a:gd name="connsiteY13" fmla="*/ 3324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1166" h="6861324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E815F3C-18D7-4944-8F76-83B1C357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823107"/>
            <a:ext cx="6430784" cy="34310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13.8 %</a:t>
            </a:r>
          </a:p>
        </p:txBody>
      </p:sp>
    </p:spTree>
    <p:extLst>
      <p:ext uri="{BB962C8B-B14F-4D97-AF65-F5344CB8AC3E}">
        <p14:creationId xmlns:p14="http://schemas.microsoft.com/office/powerpoint/2010/main" val="315477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0996" y="182881"/>
            <a:ext cx="10832804" cy="685800"/>
          </a:xfrm>
        </p:spPr>
        <p:txBody>
          <a:bodyPr>
            <a:normAutofit fontScale="90000"/>
          </a:bodyPr>
          <a:lstStyle/>
          <a:p>
            <a:r>
              <a:rPr lang="nb-NO" sz="4400" dirty="0"/>
              <a:t>Renten er atomknappen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5362B-1218-4F44-9468-FE957F94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11" y="1529935"/>
            <a:ext cx="5150784" cy="4960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0F5B9-BF11-4308-A277-99C1002AE67A}"/>
              </a:ext>
            </a:extLst>
          </p:cNvPr>
          <p:cNvSpPr txBox="1"/>
          <p:nvPr/>
        </p:nvSpPr>
        <p:spPr>
          <a:xfrm>
            <a:off x="9296400" y="1345269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Renteeffekt!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F3724B-3C76-4250-9626-4815CF6A927B}"/>
              </a:ext>
            </a:extLst>
          </p:cNvPr>
          <p:cNvCxnSpPr>
            <a:cxnSpLocks/>
          </p:cNvCxnSpPr>
          <p:nvPr/>
        </p:nvCxnSpPr>
        <p:spPr>
          <a:xfrm flipH="1">
            <a:off x="7515225" y="1714601"/>
            <a:ext cx="2075817" cy="2504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>
            <a:extLst>
              <a:ext uri="{FF2B5EF4-FFF2-40B4-BE49-F238E27FC236}">
                <a16:creationId xmlns:a16="http://schemas.microsoft.com/office/drawing/2014/main" id="{EAB72F62-E5FC-4BAD-8DB8-6A20F36EFAF6}"/>
              </a:ext>
            </a:extLst>
          </p:cNvPr>
          <p:cNvCxnSpPr>
            <a:cxnSpLocks/>
          </p:cNvCxnSpPr>
          <p:nvPr/>
        </p:nvCxnSpPr>
        <p:spPr>
          <a:xfrm flipH="1">
            <a:off x="7713623" y="1714601"/>
            <a:ext cx="1877420" cy="2076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8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red building&#10;&#10;Description automatically generated">
            <a:extLst>
              <a:ext uri="{FF2B5EF4-FFF2-40B4-BE49-F238E27FC236}">
                <a16:creationId xmlns:a16="http://schemas.microsoft.com/office/drawing/2014/main" id="{FBBBE330-3F83-45B6-B91E-5764E30E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 b="471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8E8CE2-AE62-43D5-916D-F21D70BD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 err="1">
                <a:solidFill>
                  <a:schemeClr val="tx1"/>
                </a:solidFill>
                <a:latin typeface="+mj-lt"/>
              </a:rPr>
              <a:t>Repetisjon</a:t>
            </a:r>
            <a:r>
              <a:rPr lang="en-US" sz="31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3100" dirty="0" err="1">
                <a:solidFill>
                  <a:schemeClr val="tx1"/>
                </a:solidFill>
                <a:latin typeface="+mj-lt"/>
              </a:rPr>
              <a:t>Agglomerasjonsgevinster</a:t>
            </a:r>
            <a:endParaRPr lang="en-US" sz="31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281E5F-0653-4227-A68A-90490139D5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chemeClr val="tx1"/>
                </a:solidFill>
                <a:latin typeface="+mn-lt"/>
              </a:rPr>
              <a:t>Matching</a:t>
            </a:r>
            <a:endParaRPr lang="en-US" sz="1500">
              <a:solidFill>
                <a:schemeClr val="tx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</a:rPr>
              <a:t>Arbeidstakeres ferdighet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</a:rPr>
              <a:t>Arbeidsgiveres behov</a:t>
            </a:r>
          </a:p>
          <a:p>
            <a:pPr marL="514268" lvl="1">
              <a:buFont typeface="Arial" panose="020B0604020202020204" pitchFamily="34" charset="0"/>
              <a:buChar char="•"/>
            </a:pPr>
            <a:endParaRPr lang="en-US" sz="150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chemeClr val="tx1"/>
                </a:solidFill>
                <a:latin typeface="+mn-lt"/>
              </a:rPr>
              <a:t>Deling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</a:rPr>
              <a:t>Stordriftsfordeler </a:t>
            </a:r>
          </a:p>
          <a:p>
            <a:pPr marL="514268" lvl="1">
              <a:buFont typeface="Arial" panose="020B0604020202020204" pitchFamily="34" charset="0"/>
              <a:buChar char="•"/>
            </a:pPr>
            <a:endParaRPr lang="en-US" sz="150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chemeClr val="tx1"/>
                </a:solidFill>
                <a:latin typeface="+mn-lt"/>
              </a:rPr>
              <a:t>Læring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+mn-lt"/>
              </a:rPr>
              <a:t>Ideer smitter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14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580</Words>
  <Application>Microsoft Office PowerPoint</Application>
  <PresentationFormat>Widescreen</PresentationFormat>
  <Paragraphs>91</Paragraphs>
  <Slides>24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1" baseType="lpstr">
      <vt:lpstr>Alegreya_Sans</vt:lpstr>
      <vt:lpstr>Arial</vt:lpstr>
      <vt:lpstr>Calibri</vt:lpstr>
      <vt:lpstr>Calibri Light</vt:lpstr>
      <vt:lpstr>Formue Headline Medium</vt:lpstr>
      <vt:lpstr>IBM Plex Sans</vt:lpstr>
      <vt:lpstr>Office Theme</vt:lpstr>
      <vt:lpstr>Hva skjer med boligprisene i de store byene nå?  NEF, 26. okt. 2021</vt:lpstr>
      <vt:lpstr>Housing Lab</vt:lpstr>
      <vt:lpstr>Sentraliseringsutfordringen. Hva skjer etter Covid?</vt:lpstr>
      <vt:lpstr>Minner om: Boligmarkedets rolle og viktigste faktorer</vt:lpstr>
      <vt:lpstr>Oljeinntekter påvirker boligpriser</vt:lpstr>
      <vt:lpstr>Bolig blir dyrt i land med booming sectors</vt:lpstr>
      <vt:lpstr>13.8 %</vt:lpstr>
      <vt:lpstr>Renten er atomknappen</vt:lpstr>
      <vt:lpstr>Repetisjon: Agglomerasjonsgevinster</vt:lpstr>
      <vt:lpstr>Analyseresultat</vt:lpstr>
      <vt:lpstr>Sentraliseringsgradienten er i spill</vt:lpstr>
      <vt:lpstr>Sentralitets-gradienten i Norge</vt:lpstr>
      <vt:lpstr>Covid har gitt verden Zoomsjokk</vt:lpstr>
      <vt:lpstr>PowerPoint-presentasjon</vt:lpstr>
      <vt:lpstr>Økt hjemmekontorfrekvens vil dempe sentralitetspriser</vt:lpstr>
      <vt:lpstr>Dette klarer du ikke på hjemmekontoret!</vt:lpstr>
      <vt:lpstr>PowerPoint-presentasjon</vt:lpstr>
      <vt:lpstr>PowerPoint-presentasjon</vt:lpstr>
      <vt:lpstr>Rabattstørrelse på å bo utenfor</vt:lpstr>
      <vt:lpstr>PowerPoint-presentasjon</vt:lpstr>
      <vt:lpstr>2020 og 2021 representerer store skift. Har vært tendensbremsninger før, men de er små i forhold…</vt:lpstr>
      <vt:lpstr>Så Covid har påvirket sentralitetsgradienten. Det er ikke spørsmålet. Spørsmålet er: Hvor mye er varig?</vt:lpstr>
      <vt:lpstr>Min prediksjon (les: gjetning)</vt:lpstr>
      <vt:lpstr>Oppsummering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norske boligmarkedet</dc:title>
  <dc:creator>Erling Røed Larsen</dc:creator>
  <cp:lastModifiedBy>Erling Røed Larsen</cp:lastModifiedBy>
  <cp:revision>74</cp:revision>
  <dcterms:created xsi:type="dcterms:W3CDTF">2019-11-03T14:24:26Z</dcterms:created>
  <dcterms:modified xsi:type="dcterms:W3CDTF">2021-10-25T08:35:49Z</dcterms:modified>
</cp:coreProperties>
</file>